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5"/>
  </p:notesMasterIdLst>
  <p:sldIdLst>
    <p:sldId id="256" r:id="rId2"/>
    <p:sldId id="257" r:id="rId3"/>
    <p:sldId id="259" r:id="rId4"/>
    <p:sldId id="260" r:id="rId5"/>
    <p:sldId id="258" r:id="rId6"/>
    <p:sldId id="278" r:id="rId7"/>
    <p:sldId id="263" r:id="rId8"/>
    <p:sldId id="261" r:id="rId9"/>
    <p:sldId id="262" r:id="rId10"/>
    <p:sldId id="264" r:id="rId11"/>
    <p:sldId id="267" r:id="rId12"/>
    <p:sldId id="265" r:id="rId13"/>
    <p:sldId id="274" r:id="rId14"/>
    <p:sldId id="270" r:id="rId15"/>
    <p:sldId id="268" r:id="rId16"/>
    <p:sldId id="269" r:id="rId17"/>
    <p:sldId id="272" r:id="rId18"/>
    <p:sldId id="273" r:id="rId19"/>
    <p:sldId id="276" r:id="rId20"/>
    <p:sldId id="266" r:id="rId21"/>
    <p:sldId id="275" r:id="rId22"/>
    <p:sldId id="279" r:id="rId23"/>
    <p:sldId id="280" r:id="rId24"/>
  </p:sldIdLst>
  <p:sldSz cx="114300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92A27"/>
    <a:srgbClr val="6EB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D4964-EFB4-15ED-4461-FEE55349AB0F}" v="5" dt="2021-06-21T14:14:03.410"/>
    <p1510:client id="{FD0D0B13-F1DA-0229-2E15-ACC90B9CC978}" v="8" dt="2021-06-21T14:08:49.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4660" autoAdjust="0"/>
  </p:normalViewPr>
  <p:slideViewPr>
    <p:cSldViewPr snapToGrid="0">
      <p:cViewPr varScale="1">
        <p:scale>
          <a:sx n="77" d="100"/>
          <a:sy n="77" d="100"/>
        </p:scale>
        <p:origin x="92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01B689-1994-43CA-A122-6920EB28E5C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53B513-EF07-46EC-831B-E07040629470}">
      <dgm:prSet/>
      <dgm:spPr/>
      <dgm:t>
        <a:bodyPr/>
        <a:lstStyle/>
        <a:p>
          <a:r>
            <a:rPr lang="en-US"/>
            <a:t>Introductions</a:t>
          </a:r>
        </a:p>
      </dgm:t>
    </dgm:pt>
    <dgm:pt modelId="{2CFD98DC-C10B-4252-8256-E96B94585011}" type="parTrans" cxnId="{1F216C71-1639-475A-A2C1-356621943DF0}">
      <dgm:prSet/>
      <dgm:spPr/>
      <dgm:t>
        <a:bodyPr/>
        <a:lstStyle/>
        <a:p>
          <a:endParaRPr lang="en-US"/>
        </a:p>
      </dgm:t>
    </dgm:pt>
    <dgm:pt modelId="{AC4F468A-59F0-4515-A77F-107AACDD4F4E}" type="sibTrans" cxnId="{1F216C71-1639-475A-A2C1-356621943DF0}">
      <dgm:prSet/>
      <dgm:spPr/>
      <dgm:t>
        <a:bodyPr/>
        <a:lstStyle/>
        <a:p>
          <a:endParaRPr lang="en-US"/>
        </a:p>
      </dgm:t>
    </dgm:pt>
    <dgm:pt modelId="{DF36D3C7-BBED-4CCF-A875-58ECA8DB23EF}">
      <dgm:prSet/>
      <dgm:spPr/>
      <dgm:t>
        <a:bodyPr/>
        <a:lstStyle/>
        <a:p>
          <a:r>
            <a:rPr lang="en-US"/>
            <a:t>Overview of Viterbo VOICE Initiative</a:t>
          </a:r>
        </a:p>
      </dgm:t>
    </dgm:pt>
    <dgm:pt modelId="{9A878F8B-1248-4D00-A05B-5161CD33A266}" type="parTrans" cxnId="{F35287D7-31E2-40EA-B31E-09D7C6DBD1BF}">
      <dgm:prSet/>
      <dgm:spPr/>
      <dgm:t>
        <a:bodyPr/>
        <a:lstStyle/>
        <a:p>
          <a:endParaRPr lang="en-US"/>
        </a:p>
      </dgm:t>
    </dgm:pt>
    <dgm:pt modelId="{36746DEE-AE79-4B14-9E99-5EA9FEE4C1DB}" type="sibTrans" cxnId="{F35287D7-31E2-40EA-B31E-09D7C6DBD1BF}">
      <dgm:prSet/>
      <dgm:spPr/>
      <dgm:t>
        <a:bodyPr/>
        <a:lstStyle/>
        <a:p>
          <a:endParaRPr lang="en-US"/>
        </a:p>
      </dgm:t>
    </dgm:pt>
    <dgm:pt modelId="{1190F065-9AE3-447A-BE5E-870F92A341FA}">
      <dgm:prSet/>
      <dgm:spPr/>
      <dgm:t>
        <a:bodyPr/>
        <a:lstStyle/>
        <a:p>
          <a:r>
            <a:rPr lang="en-US" dirty="0"/>
            <a:t>Monroe County Problem-Solving Courts</a:t>
          </a:r>
        </a:p>
      </dgm:t>
    </dgm:pt>
    <dgm:pt modelId="{4B5F196B-2C2D-4C0E-9DA9-4937DEF5DF61}" type="parTrans" cxnId="{D8FFB80B-A4C4-4E16-854B-D8DF8B61BC97}">
      <dgm:prSet/>
      <dgm:spPr/>
      <dgm:t>
        <a:bodyPr/>
        <a:lstStyle/>
        <a:p>
          <a:endParaRPr lang="en-US"/>
        </a:p>
      </dgm:t>
    </dgm:pt>
    <dgm:pt modelId="{B525FEF4-9D0B-428F-914C-2E67E78E232A}" type="sibTrans" cxnId="{D8FFB80B-A4C4-4E16-854B-D8DF8B61BC97}">
      <dgm:prSet/>
      <dgm:spPr/>
      <dgm:t>
        <a:bodyPr/>
        <a:lstStyle/>
        <a:p>
          <a:endParaRPr lang="en-US"/>
        </a:p>
      </dgm:t>
    </dgm:pt>
    <dgm:pt modelId="{94B8359F-30E6-4E76-A805-5EA280C83BC5}">
      <dgm:prSet/>
      <dgm:spPr/>
      <dgm:t>
        <a:bodyPr/>
        <a:lstStyle/>
        <a:p>
          <a:r>
            <a:rPr lang="en-US"/>
            <a:t>What are we asking</a:t>
          </a:r>
        </a:p>
      </dgm:t>
    </dgm:pt>
    <dgm:pt modelId="{EF9F7A23-BDE9-432A-916B-9BCA56177A44}" type="parTrans" cxnId="{16F0FF4A-A5C0-4FB1-9E86-D092097B563D}">
      <dgm:prSet/>
      <dgm:spPr/>
      <dgm:t>
        <a:bodyPr/>
        <a:lstStyle/>
        <a:p>
          <a:endParaRPr lang="en-US"/>
        </a:p>
      </dgm:t>
    </dgm:pt>
    <dgm:pt modelId="{24D3B866-D5FF-44C4-9A40-4B86B418CF5D}" type="sibTrans" cxnId="{16F0FF4A-A5C0-4FB1-9E86-D092097B563D}">
      <dgm:prSet/>
      <dgm:spPr/>
      <dgm:t>
        <a:bodyPr/>
        <a:lstStyle/>
        <a:p>
          <a:endParaRPr lang="en-US"/>
        </a:p>
      </dgm:t>
    </dgm:pt>
    <dgm:pt modelId="{28267EFA-1AF4-4A79-8A19-41380F289C87}">
      <dgm:prSet/>
      <dgm:spPr/>
      <dgm:t>
        <a:bodyPr/>
        <a:lstStyle/>
        <a:p>
          <a:r>
            <a:rPr lang="en-US"/>
            <a:t>Q &amp; A</a:t>
          </a:r>
        </a:p>
      </dgm:t>
    </dgm:pt>
    <dgm:pt modelId="{B4D2942E-5F6F-4A22-AECE-64BFA62F0DA7}" type="parTrans" cxnId="{65C7DEB5-2D7A-439A-B66F-638BBC0AF360}">
      <dgm:prSet/>
      <dgm:spPr/>
      <dgm:t>
        <a:bodyPr/>
        <a:lstStyle/>
        <a:p>
          <a:endParaRPr lang="en-US"/>
        </a:p>
      </dgm:t>
    </dgm:pt>
    <dgm:pt modelId="{70286EAA-A897-43B1-8F46-E4F88469B6D0}" type="sibTrans" cxnId="{65C7DEB5-2D7A-439A-B66F-638BBC0AF360}">
      <dgm:prSet/>
      <dgm:spPr/>
      <dgm:t>
        <a:bodyPr/>
        <a:lstStyle/>
        <a:p>
          <a:endParaRPr lang="en-US"/>
        </a:p>
      </dgm:t>
    </dgm:pt>
    <dgm:pt modelId="{70DD9F9F-95F2-4A89-8B72-9D47A1C0A2A7}">
      <dgm:prSet/>
      <dgm:spPr/>
      <dgm:t>
        <a:bodyPr/>
        <a:lstStyle/>
        <a:p>
          <a:r>
            <a:rPr lang="en-US" dirty="0"/>
            <a:t>A justice perspective on court system</a:t>
          </a:r>
        </a:p>
      </dgm:t>
    </dgm:pt>
    <dgm:pt modelId="{29E9CE34-9CCF-42E3-BF31-9E35AF625810}" type="sibTrans" cxnId="{948EA1E0-3B5E-482D-99A8-FC776F27AA0D}">
      <dgm:prSet/>
      <dgm:spPr/>
      <dgm:t>
        <a:bodyPr/>
        <a:lstStyle/>
        <a:p>
          <a:endParaRPr lang="en-US"/>
        </a:p>
      </dgm:t>
    </dgm:pt>
    <dgm:pt modelId="{4B6D5F12-6DA5-4EAB-892C-56C9F2395D1B}" type="parTrans" cxnId="{948EA1E0-3B5E-482D-99A8-FC776F27AA0D}">
      <dgm:prSet/>
      <dgm:spPr/>
      <dgm:t>
        <a:bodyPr/>
        <a:lstStyle/>
        <a:p>
          <a:endParaRPr lang="en-US"/>
        </a:p>
      </dgm:t>
    </dgm:pt>
    <dgm:pt modelId="{7A7EF373-5123-417C-B142-C3DE337E54BD}" type="pres">
      <dgm:prSet presAssocID="{C601B689-1994-43CA-A122-6920EB28E5C3}" presName="root" presStyleCnt="0">
        <dgm:presLayoutVars>
          <dgm:dir/>
          <dgm:resizeHandles val="exact"/>
        </dgm:presLayoutVars>
      </dgm:prSet>
      <dgm:spPr/>
    </dgm:pt>
    <dgm:pt modelId="{71B74814-6B5C-4FAF-8667-D0A6A4C17618}" type="pres">
      <dgm:prSet presAssocID="{4753B513-EF07-46EC-831B-E07040629470}" presName="compNode" presStyleCnt="0"/>
      <dgm:spPr/>
    </dgm:pt>
    <dgm:pt modelId="{8267D6B9-46A7-4488-BEB6-5B56EBFADA69}" type="pres">
      <dgm:prSet presAssocID="{4753B513-EF07-46EC-831B-E07040629470}" presName="bgRect" presStyleLbl="bgShp" presStyleIdx="0" presStyleCnt="6"/>
      <dgm:spPr/>
    </dgm:pt>
    <dgm:pt modelId="{FA5A76C6-7258-4E56-8A6B-AA564CB68FCB}" type="pres">
      <dgm:prSet presAssocID="{4753B513-EF07-46EC-831B-E07040629470}"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9CA3B83F-4898-448A-9A94-0DE40E0F6EA6}" type="pres">
      <dgm:prSet presAssocID="{4753B513-EF07-46EC-831B-E07040629470}" presName="spaceRect" presStyleCnt="0"/>
      <dgm:spPr/>
    </dgm:pt>
    <dgm:pt modelId="{73AAE08E-B959-40A2-9837-72E37413528E}" type="pres">
      <dgm:prSet presAssocID="{4753B513-EF07-46EC-831B-E07040629470}" presName="parTx" presStyleLbl="revTx" presStyleIdx="0" presStyleCnt="6">
        <dgm:presLayoutVars>
          <dgm:chMax val="0"/>
          <dgm:chPref val="0"/>
        </dgm:presLayoutVars>
      </dgm:prSet>
      <dgm:spPr/>
    </dgm:pt>
    <dgm:pt modelId="{3A251E1C-853F-49C3-AE12-E8507D7C0867}" type="pres">
      <dgm:prSet presAssocID="{AC4F468A-59F0-4515-A77F-107AACDD4F4E}" presName="sibTrans" presStyleCnt="0"/>
      <dgm:spPr/>
    </dgm:pt>
    <dgm:pt modelId="{CC694912-27BD-4A03-A207-93223338136A}" type="pres">
      <dgm:prSet presAssocID="{DF36D3C7-BBED-4CCF-A875-58ECA8DB23EF}" presName="compNode" presStyleCnt="0"/>
      <dgm:spPr/>
    </dgm:pt>
    <dgm:pt modelId="{8CFC22EE-23FF-4557-A843-A63C4B4D3718}" type="pres">
      <dgm:prSet presAssocID="{DF36D3C7-BBED-4CCF-A875-58ECA8DB23EF}" presName="bgRect" presStyleLbl="bgShp" presStyleIdx="1" presStyleCnt="6"/>
      <dgm:spPr/>
    </dgm:pt>
    <dgm:pt modelId="{20079193-6805-446F-AE83-1B2B1DB3A936}" type="pres">
      <dgm:prSet presAssocID="{DF36D3C7-BBED-4CCF-A875-58ECA8DB23EF}"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BB1CFE70-589E-47FA-9D01-65DFEFFB18BF}" type="pres">
      <dgm:prSet presAssocID="{DF36D3C7-BBED-4CCF-A875-58ECA8DB23EF}" presName="spaceRect" presStyleCnt="0"/>
      <dgm:spPr/>
    </dgm:pt>
    <dgm:pt modelId="{90794977-735B-4CCA-9EC9-EA9022BB5C0A}" type="pres">
      <dgm:prSet presAssocID="{DF36D3C7-BBED-4CCF-A875-58ECA8DB23EF}" presName="parTx" presStyleLbl="revTx" presStyleIdx="1" presStyleCnt="6">
        <dgm:presLayoutVars>
          <dgm:chMax val="0"/>
          <dgm:chPref val="0"/>
        </dgm:presLayoutVars>
      </dgm:prSet>
      <dgm:spPr/>
    </dgm:pt>
    <dgm:pt modelId="{C80BB4C2-1AC1-40B8-AD17-2A23FC412249}" type="pres">
      <dgm:prSet presAssocID="{36746DEE-AE79-4B14-9E99-5EA9FEE4C1DB}" presName="sibTrans" presStyleCnt="0"/>
      <dgm:spPr/>
    </dgm:pt>
    <dgm:pt modelId="{DF58846A-B458-4D5D-BB66-720910363069}" type="pres">
      <dgm:prSet presAssocID="{1190F065-9AE3-447A-BE5E-870F92A341FA}" presName="compNode" presStyleCnt="0"/>
      <dgm:spPr/>
    </dgm:pt>
    <dgm:pt modelId="{26001453-A5E0-4C96-8278-CFCE0A3C3E81}" type="pres">
      <dgm:prSet presAssocID="{1190F065-9AE3-447A-BE5E-870F92A341FA}" presName="bgRect" presStyleLbl="bgShp" presStyleIdx="2" presStyleCnt="6"/>
      <dgm:spPr/>
    </dgm:pt>
    <dgm:pt modelId="{86E0B8DF-ACA3-4E76-8319-78380ED8714A}" type="pres">
      <dgm:prSet presAssocID="{1190F065-9AE3-447A-BE5E-870F92A341FA}"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4BF25638-6826-40CD-ADCA-D5AE3963B9D5}" type="pres">
      <dgm:prSet presAssocID="{1190F065-9AE3-447A-BE5E-870F92A341FA}" presName="spaceRect" presStyleCnt="0"/>
      <dgm:spPr/>
    </dgm:pt>
    <dgm:pt modelId="{75D7C16C-2A63-4B6D-94CA-BD55625B521F}" type="pres">
      <dgm:prSet presAssocID="{1190F065-9AE3-447A-BE5E-870F92A341FA}" presName="parTx" presStyleLbl="revTx" presStyleIdx="2" presStyleCnt="6">
        <dgm:presLayoutVars>
          <dgm:chMax val="0"/>
          <dgm:chPref val="0"/>
        </dgm:presLayoutVars>
      </dgm:prSet>
      <dgm:spPr/>
    </dgm:pt>
    <dgm:pt modelId="{7F7B476E-9C7D-4D71-8860-5AC17A07C559}" type="pres">
      <dgm:prSet presAssocID="{B525FEF4-9D0B-428F-914C-2E67E78E232A}" presName="sibTrans" presStyleCnt="0"/>
      <dgm:spPr/>
    </dgm:pt>
    <dgm:pt modelId="{DCFC80AF-BA06-4429-9BD6-21389D3309CE}" type="pres">
      <dgm:prSet presAssocID="{70DD9F9F-95F2-4A89-8B72-9D47A1C0A2A7}" presName="compNode" presStyleCnt="0"/>
      <dgm:spPr/>
    </dgm:pt>
    <dgm:pt modelId="{DC42C487-93E6-48DA-981C-B90E59A56A0F}" type="pres">
      <dgm:prSet presAssocID="{70DD9F9F-95F2-4A89-8B72-9D47A1C0A2A7}" presName="bgRect" presStyleLbl="bgShp" presStyleIdx="3" presStyleCnt="6"/>
      <dgm:spPr/>
    </dgm:pt>
    <dgm:pt modelId="{67F21E63-5407-4BE5-9AA2-C0755736DB1E}" type="pres">
      <dgm:prSet presAssocID="{70DD9F9F-95F2-4A89-8B72-9D47A1C0A2A7}"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94E51CE4-D91E-42DB-9853-303B02C60618}" type="pres">
      <dgm:prSet presAssocID="{70DD9F9F-95F2-4A89-8B72-9D47A1C0A2A7}" presName="spaceRect" presStyleCnt="0"/>
      <dgm:spPr/>
    </dgm:pt>
    <dgm:pt modelId="{CFFE90C6-7EFD-4652-BE50-8100ABBFAFC9}" type="pres">
      <dgm:prSet presAssocID="{70DD9F9F-95F2-4A89-8B72-9D47A1C0A2A7}" presName="parTx" presStyleLbl="revTx" presStyleIdx="3" presStyleCnt="6">
        <dgm:presLayoutVars>
          <dgm:chMax val="0"/>
          <dgm:chPref val="0"/>
        </dgm:presLayoutVars>
      </dgm:prSet>
      <dgm:spPr/>
    </dgm:pt>
    <dgm:pt modelId="{C6530B38-B0D1-4B89-B9C6-9798AC4864A2}" type="pres">
      <dgm:prSet presAssocID="{29E9CE34-9CCF-42E3-BF31-9E35AF625810}" presName="sibTrans" presStyleCnt="0"/>
      <dgm:spPr/>
    </dgm:pt>
    <dgm:pt modelId="{9DE9EDA8-6B3F-4854-97AE-334CC3D2E025}" type="pres">
      <dgm:prSet presAssocID="{94B8359F-30E6-4E76-A805-5EA280C83BC5}" presName="compNode" presStyleCnt="0"/>
      <dgm:spPr/>
    </dgm:pt>
    <dgm:pt modelId="{B38A239F-45F0-48FB-83C8-8A50B1F6D376}" type="pres">
      <dgm:prSet presAssocID="{94B8359F-30E6-4E76-A805-5EA280C83BC5}" presName="bgRect" presStyleLbl="bgShp" presStyleIdx="4" presStyleCnt="6"/>
      <dgm:spPr/>
    </dgm:pt>
    <dgm:pt modelId="{4F303CA9-768F-4E90-8830-435571FF2E87}" type="pres">
      <dgm:prSet presAssocID="{94B8359F-30E6-4E76-A805-5EA280C83BC5}"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0AC7F0C5-AED2-4D40-A44C-7DBC641BE0C5}" type="pres">
      <dgm:prSet presAssocID="{94B8359F-30E6-4E76-A805-5EA280C83BC5}" presName="spaceRect" presStyleCnt="0"/>
      <dgm:spPr/>
    </dgm:pt>
    <dgm:pt modelId="{C3E57AD4-DC6B-4274-8A76-301B378B761F}" type="pres">
      <dgm:prSet presAssocID="{94B8359F-30E6-4E76-A805-5EA280C83BC5}" presName="parTx" presStyleLbl="revTx" presStyleIdx="4" presStyleCnt="6">
        <dgm:presLayoutVars>
          <dgm:chMax val="0"/>
          <dgm:chPref val="0"/>
        </dgm:presLayoutVars>
      </dgm:prSet>
      <dgm:spPr/>
    </dgm:pt>
    <dgm:pt modelId="{FA266482-1645-4E89-A517-DA3A74DB2F9B}" type="pres">
      <dgm:prSet presAssocID="{24D3B866-D5FF-44C4-9A40-4B86B418CF5D}" presName="sibTrans" presStyleCnt="0"/>
      <dgm:spPr/>
    </dgm:pt>
    <dgm:pt modelId="{B93AD152-9DBF-49A8-AA17-3D41D3EAC57C}" type="pres">
      <dgm:prSet presAssocID="{28267EFA-1AF4-4A79-8A19-41380F289C87}" presName="compNode" presStyleCnt="0"/>
      <dgm:spPr/>
    </dgm:pt>
    <dgm:pt modelId="{E60A42E5-C5A2-4FB7-90CA-8D5EE8B75C24}" type="pres">
      <dgm:prSet presAssocID="{28267EFA-1AF4-4A79-8A19-41380F289C87}" presName="bgRect" presStyleLbl="bgShp" presStyleIdx="5" presStyleCnt="6"/>
      <dgm:spPr/>
    </dgm:pt>
    <dgm:pt modelId="{3AE085D3-F281-487C-89C6-794221FBDBF9}" type="pres">
      <dgm:prSet presAssocID="{28267EFA-1AF4-4A79-8A19-41380F289C87}"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B97DACA6-4242-4AD7-9FFD-5B7D0A795C67}" type="pres">
      <dgm:prSet presAssocID="{28267EFA-1AF4-4A79-8A19-41380F289C87}" presName="spaceRect" presStyleCnt="0"/>
      <dgm:spPr/>
    </dgm:pt>
    <dgm:pt modelId="{FF7FA786-E5A9-4B83-84EC-6A7AB98E7D52}" type="pres">
      <dgm:prSet presAssocID="{28267EFA-1AF4-4A79-8A19-41380F289C87}" presName="parTx" presStyleLbl="revTx" presStyleIdx="5" presStyleCnt="6">
        <dgm:presLayoutVars>
          <dgm:chMax val="0"/>
          <dgm:chPref val="0"/>
        </dgm:presLayoutVars>
      </dgm:prSet>
      <dgm:spPr/>
    </dgm:pt>
  </dgm:ptLst>
  <dgm:cxnLst>
    <dgm:cxn modelId="{D8FFB80B-A4C4-4E16-854B-D8DF8B61BC97}" srcId="{C601B689-1994-43CA-A122-6920EB28E5C3}" destId="{1190F065-9AE3-447A-BE5E-870F92A341FA}" srcOrd="2" destOrd="0" parTransId="{4B5F196B-2C2D-4C0E-9DA9-4937DEF5DF61}" sibTransId="{B525FEF4-9D0B-428F-914C-2E67E78E232A}"/>
    <dgm:cxn modelId="{62CC8111-C0DE-45FC-8BCA-BB408A8715FE}" type="presOf" srcId="{4753B513-EF07-46EC-831B-E07040629470}" destId="{73AAE08E-B959-40A2-9837-72E37413528E}" srcOrd="0" destOrd="0" presId="urn:microsoft.com/office/officeart/2018/2/layout/IconVerticalSolidList"/>
    <dgm:cxn modelId="{A4D73A28-4F5E-47E0-A41D-688C0AE459E3}" type="presOf" srcId="{28267EFA-1AF4-4A79-8A19-41380F289C87}" destId="{FF7FA786-E5A9-4B83-84EC-6A7AB98E7D52}" srcOrd="0" destOrd="0" presId="urn:microsoft.com/office/officeart/2018/2/layout/IconVerticalSolidList"/>
    <dgm:cxn modelId="{16F0FF4A-A5C0-4FB1-9E86-D092097B563D}" srcId="{C601B689-1994-43CA-A122-6920EB28E5C3}" destId="{94B8359F-30E6-4E76-A805-5EA280C83BC5}" srcOrd="4" destOrd="0" parTransId="{EF9F7A23-BDE9-432A-916B-9BCA56177A44}" sibTransId="{24D3B866-D5FF-44C4-9A40-4B86B418CF5D}"/>
    <dgm:cxn modelId="{1F216C71-1639-475A-A2C1-356621943DF0}" srcId="{C601B689-1994-43CA-A122-6920EB28E5C3}" destId="{4753B513-EF07-46EC-831B-E07040629470}" srcOrd="0" destOrd="0" parTransId="{2CFD98DC-C10B-4252-8256-E96B94585011}" sibTransId="{AC4F468A-59F0-4515-A77F-107AACDD4F4E}"/>
    <dgm:cxn modelId="{66F36D93-E347-45DB-B018-AD27782F0678}" type="presOf" srcId="{1190F065-9AE3-447A-BE5E-870F92A341FA}" destId="{75D7C16C-2A63-4B6D-94CA-BD55625B521F}" srcOrd="0" destOrd="0" presId="urn:microsoft.com/office/officeart/2018/2/layout/IconVerticalSolidList"/>
    <dgm:cxn modelId="{65C7DEB5-2D7A-439A-B66F-638BBC0AF360}" srcId="{C601B689-1994-43CA-A122-6920EB28E5C3}" destId="{28267EFA-1AF4-4A79-8A19-41380F289C87}" srcOrd="5" destOrd="0" parTransId="{B4D2942E-5F6F-4A22-AECE-64BFA62F0DA7}" sibTransId="{70286EAA-A897-43B1-8F46-E4F88469B6D0}"/>
    <dgm:cxn modelId="{95EF3FD0-4BDD-416F-914A-5CC1751CE8BB}" type="presOf" srcId="{DF36D3C7-BBED-4CCF-A875-58ECA8DB23EF}" destId="{90794977-735B-4CCA-9EC9-EA9022BB5C0A}" srcOrd="0" destOrd="0" presId="urn:microsoft.com/office/officeart/2018/2/layout/IconVerticalSolidList"/>
    <dgm:cxn modelId="{F35287D7-31E2-40EA-B31E-09D7C6DBD1BF}" srcId="{C601B689-1994-43CA-A122-6920EB28E5C3}" destId="{DF36D3C7-BBED-4CCF-A875-58ECA8DB23EF}" srcOrd="1" destOrd="0" parTransId="{9A878F8B-1248-4D00-A05B-5161CD33A266}" sibTransId="{36746DEE-AE79-4B14-9E99-5EA9FEE4C1DB}"/>
    <dgm:cxn modelId="{0DE725D9-DF9E-4EA4-AC16-66DD400BE757}" type="presOf" srcId="{C601B689-1994-43CA-A122-6920EB28E5C3}" destId="{7A7EF373-5123-417C-B142-C3DE337E54BD}" srcOrd="0" destOrd="0" presId="urn:microsoft.com/office/officeart/2018/2/layout/IconVerticalSolidList"/>
    <dgm:cxn modelId="{948EA1E0-3B5E-482D-99A8-FC776F27AA0D}" srcId="{C601B689-1994-43CA-A122-6920EB28E5C3}" destId="{70DD9F9F-95F2-4A89-8B72-9D47A1C0A2A7}" srcOrd="3" destOrd="0" parTransId="{4B6D5F12-6DA5-4EAB-892C-56C9F2395D1B}" sibTransId="{29E9CE34-9CCF-42E3-BF31-9E35AF625810}"/>
    <dgm:cxn modelId="{580977E9-2E42-4555-AD94-12748E11323F}" type="presOf" srcId="{70DD9F9F-95F2-4A89-8B72-9D47A1C0A2A7}" destId="{CFFE90C6-7EFD-4652-BE50-8100ABBFAFC9}" srcOrd="0" destOrd="0" presId="urn:microsoft.com/office/officeart/2018/2/layout/IconVerticalSolidList"/>
    <dgm:cxn modelId="{EAE7C1EE-6835-48D4-B056-8BACABBF0F14}" type="presOf" srcId="{94B8359F-30E6-4E76-A805-5EA280C83BC5}" destId="{C3E57AD4-DC6B-4274-8A76-301B378B761F}" srcOrd="0" destOrd="0" presId="urn:microsoft.com/office/officeart/2018/2/layout/IconVerticalSolidList"/>
    <dgm:cxn modelId="{7C1A16ED-3510-49D0-B2DF-379B41BFAACB}" type="presParOf" srcId="{7A7EF373-5123-417C-B142-C3DE337E54BD}" destId="{71B74814-6B5C-4FAF-8667-D0A6A4C17618}" srcOrd="0" destOrd="0" presId="urn:microsoft.com/office/officeart/2018/2/layout/IconVerticalSolidList"/>
    <dgm:cxn modelId="{EE24A084-5A0B-4719-BCBF-DEFFBA0ED612}" type="presParOf" srcId="{71B74814-6B5C-4FAF-8667-D0A6A4C17618}" destId="{8267D6B9-46A7-4488-BEB6-5B56EBFADA69}" srcOrd="0" destOrd="0" presId="urn:microsoft.com/office/officeart/2018/2/layout/IconVerticalSolidList"/>
    <dgm:cxn modelId="{F3543902-042B-441E-A069-CFA3BF316D3B}" type="presParOf" srcId="{71B74814-6B5C-4FAF-8667-D0A6A4C17618}" destId="{FA5A76C6-7258-4E56-8A6B-AA564CB68FCB}" srcOrd="1" destOrd="0" presId="urn:microsoft.com/office/officeart/2018/2/layout/IconVerticalSolidList"/>
    <dgm:cxn modelId="{A8BAF265-3DCD-452F-B9AF-2A13A51B0EF3}" type="presParOf" srcId="{71B74814-6B5C-4FAF-8667-D0A6A4C17618}" destId="{9CA3B83F-4898-448A-9A94-0DE40E0F6EA6}" srcOrd="2" destOrd="0" presId="urn:microsoft.com/office/officeart/2018/2/layout/IconVerticalSolidList"/>
    <dgm:cxn modelId="{19E2F870-D118-4620-8F69-7364BA0ABDF9}" type="presParOf" srcId="{71B74814-6B5C-4FAF-8667-D0A6A4C17618}" destId="{73AAE08E-B959-40A2-9837-72E37413528E}" srcOrd="3" destOrd="0" presId="urn:microsoft.com/office/officeart/2018/2/layout/IconVerticalSolidList"/>
    <dgm:cxn modelId="{F9C868D9-7EEF-4AC4-94E3-4C5E6C182FF6}" type="presParOf" srcId="{7A7EF373-5123-417C-B142-C3DE337E54BD}" destId="{3A251E1C-853F-49C3-AE12-E8507D7C0867}" srcOrd="1" destOrd="0" presId="urn:microsoft.com/office/officeart/2018/2/layout/IconVerticalSolidList"/>
    <dgm:cxn modelId="{EC589AD4-12AD-4CB7-AC18-8C5F3184A57C}" type="presParOf" srcId="{7A7EF373-5123-417C-B142-C3DE337E54BD}" destId="{CC694912-27BD-4A03-A207-93223338136A}" srcOrd="2" destOrd="0" presId="urn:microsoft.com/office/officeart/2018/2/layout/IconVerticalSolidList"/>
    <dgm:cxn modelId="{1ECA6FC9-44CD-46BE-9FCA-C86EFBBCCF97}" type="presParOf" srcId="{CC694912-27BD-4A03-A207-93223338136A}" destId="{8CFC22EE-23FF-4557-A843-A63C4B4D3718}" srcOrd="0" destOrd="0" presId="urn:microsoft.com/office/officeart/2018/2/layout/IconVerticalSolidList"/>
    <dgm:cxn modelId="{6FAA2C44-9059-4F9C-9D70-C421AC401D49}" type="presParOf" srcId="{CC694912-27BD-4A03-A207-93223338136A}" destId="{20079193-6805-446F-AE83-1B2B1DB3A936}" srcOrd="1" destOrd="0" presId="urn:microsoft.com/office/officeart/2018/2/layout/IconVerticalSolidList"/>
    <dgm:cxn modelId="{6E631B87-6F6B-4E89-90DB-7F5089063503}" type="presParOf" srcId="{CC694912-27BD-4A03-A207-93223338136A}" destId="{BB1CFE70-589E-47FA-9D01-65DFEFFB18BF}" srcOrd="2" destOrd="0" presId="urn:microsoft.com/office/officeart/2018/2/layout/IconVerticalSolidList"/>
    <dgm:cxn modelId="{5CD3D996-4F68-454B-82DC-96A0FCD168E4}" type="presParOf" srcId="{CC694912-27BD-4A03-A207-93223338136A}" destId="{90794977-735B-4CCA-9EC9-EA9022BB5C0A}" srcOrd="3" destOrd="0" presId="urn:microsoft.com/office/officeart/2018/2/layout/IconVerticalSolidList"/>
    <dgm:cxn modelId="{63F36110-B42F-4165-900C-3A2275EEC744}" type="presParOf" srcId="{7A7EF373-5123-417C-B142-C3DE337E54BD}" destId="{C80BB4C2-1AC1-40B8-AD17-2A23FC412249}" srcOrd="3" destOrd="0" presId="urn:microsoft.com/office/officeart/2018/2/layout/IconVerticalSolidList"/>
    <dgm:cxn modelId="{E380B34B-6BFB-444E-92B8-283914CF2C32}" type="presParOf" srcId="{7A7EF373-5123-417C-B142-C3DE337E54BD}" destId="{DF58846A-B458-4D5D-BB66-720910363069}" srcOrd="4" destOrd="0" presId="urn:microsoft.com/office/officeart/2018/2/layout/IconVerticalSolidList"/>
    <dgm:cxn modelId="{1877CCE2-66D8-44D5-B368-35EC7C1FDC37}" type="presParOf" srcId="{DF58846A-B458-4D5D-BB66-720910363069}" destId="{26001453-A5E0-4C96-8278-CFCE0A3C3E81}" srcOrd="0" destOrd="0" presId="urn:microsoft.com/office/officeart/2018/2/layout/IconVerticalSolidList"/>
    <dgm:cxn modelId="{9941B032-89A8-4BA7-AFAA-9AD57ED69653}" type="presParOf" srcId="{DF58846A-B458-4D5D-BB66-720910363069}" destId="{86E0B8DF-ACA3-4E76-8319-78380ED8714A}" srcOrd="1" destOrd="0" presId="urn:microsoft.com/office/officeart/2018/2/layout/IconVerticalSolidList"/>
    <dgm:cxn modelId="{A70DABB9-BEA4-4620-9169-E0D95B7D7BE2}" type="presParOf" srcId="{DF58846A-B458-4D5D-BB66-720910363069}" destId="{4BF25638-6826-40CD-ADCA-D5AE3963B9D5}" srcOrd="2" destOrd="0" presId="urn:microsoft.com/office/officeart/2018/2/layout/IconVerticalSolidList"/>
    <dgm:cxn modelId="{BC0B5740-7691-4B8B-A9E0-32784F8648FF}" type="presParOf" srcId="{DF58846A-B458-4D5D-BB66-720910363069}" destId="{75D7C16C-2A63-4B6D-94CA-BD55625B521F}" srcOrd="3" destOrd="0" presId="urn:microsoft.com/office/officeart/2018/2/layout/IconVerticalSolidList"/>
    <dgm:cxn modelId="{0ED2DBC3-25F7-4B71-8F36-BEA8A8EB6F50}" type="presParOf" srcId="{7A7EF373-5123-417C-B142-C3DE337E54BD}" destId="{7F7B476E-9C7D-4D71-8860-5AC17A07C559}" srcOrd="5" destOrd="0" presId="urn:microsoft.com/office/officeart/2018/2/layout/IconVerticalSolidList"/>
    <dgm:cxn modelId="{75BC3672-9D00-4848-A194-1008021B6200}" type="presParOf" srcId="{7A7EF373-5123-417C-B142-C3DE337E54BD}" destId="{DCFC80AF-BA06-4429-9BD6-21389D3309CE}" srcOrd="6" destOrd="0" presId="urn:microsoft.com/office/officeart/2018/2/layout/IconVerticalSolidList"/>
    <dgm:cxn modelId="{2ABD7AB7-E297-4DFA-8890-ED6339A160F8}" type="presParOf" srcId="{DCFC80AF-BA06-4429-9BD6-21389D3309CE}" destId="{DC42C487-93E6-48DA-981C-B90E59A56A0F}" srcOrd="0" destOrd="0" presId="urn:microsoft.com/office/officeart/2018/2/layout/IconVerticalSolidList"/>
    <dgm:cxn modelId="{D8642B6B-B4CE-430D-983D-31B550A1CE0B}" type="presParOf" srcId="{DCFC80AF-BA06-4429-9BD6-21389D3309CE}" destId="{67F21E63-5407-4BE5-9AA2-C0755736DB1E}" srcOrd="1" destOrd="0" presId="urn:microsoft.com/office/officeart/2018/2/layout/IconVerticalSolidList"/>
    <dgm:cxn modelId="{1C25B7EA-4A82-43B2-9CF9-D8AAFFF8B338}" type="presParOf" srcId="{DCFC80AF-BA06-4429-9BD6-21389D3309CE}" destId="{94E51CE4-D91E-42DB-9853-303B02C60618}" srcOrd="2" destOrd="0" presId="urn:microsoft.com/office/officeart/2018/2/layout/IconVerticalSolidList"/>
    <dgm:cxn modelId="{6DC80A35-65FE-47DA-883C-F1240C63771B}" type="presParOf" srcId="{DCFC80AF-BA06-4429-9BD6-21389D3309CE}" destId="{CFFE90C6-7EFD-4652-BE50-8100ABBFAFC9}" srcOrd="3" destOrd="0" presId="urn:microsoft.com/office/officeart/2018/2/layout/IconVerticalSolidList"/>
    <dgm:cxn modelId="{43C836B7-0FC2-4C79-AEF3-DF2EDEF27F38}" type="presParOf" srcId="{7A7EF373-5123-417C-B142-C3DE337E54BD}" destId="{C6530B38-B0D1-4B89-B9C6-9798AC4864A2}" srcOrd="7" destOrd="0" presId="urn:microsoft.com/office/officeart/2018/2/layout/IconVerticalSolidList"/>
    <dgm:cxn modelId="{EFD1BA40-B4C7-4A9B-9CAE-20C5514F4FC6}" type="presParOf" srcId="{7A7EF373-5123-417C-B142-C3DE337E54BD}" destId="{9DE9EDA8-6B3F-4854-97AE-334CC3D2E025}" srcOrd="8" destOrd="0" presId="urn:microsoft.com/office/officeart/2018/2/layout/IconVerticalSolidList"/>
    <dgm:cxn modelId="{8A4CDF02-0D62-42AC-9CB4-C08F177D061D}" type="presParOf" srcId="{9DE9EDA8-6B3F-4854-97AE-334CC3D2E025}" destId="{B38A239F-45F0-48FB-83C8-8A50B1F6D376}" srcOrd="0" destOrd="0" presId="urn:microsoft.com/office/officeart/2018/2/layout/IconVerticalSolidList"/>
    <dgm:cxn modelId="{D989AD57-D05F-4C29-BD81-C22A7D09B335}" type="presParOf" srcId="{9DE9EDA8-6B3F-4854-97AE-334CC3D2E025}" destId="{4F303CA9-768F-4E90-8830-435571FF2E87}" srcOrd="1" destOrd="0" presId="urn:microsoft.com/office/officeart/2018/2/layout/IconVerticalSolidList"/>
    <dgm:cxn modelId="{9E30774C-8A19-4EC8-BBE1-F75293E99406}" type="presParOf" srcId="{9DE9EDA8-6B3F-4854-97AE-334CC3D2E025}" destId="{0AC7F0C5-AED2-4D40-A44C-7DBC641BE0C5}" srcOrd="2" destOrd="0" presId="urn:microsoft.com/office/officeart/2018/2/layout/IconVerticalSolidList"/>
    <dgm:cxn modelId="{D818A4EA-6768-4219-AB3E-B8D5A0F81F90}" type="presParOf" srcId="{9DE9EDA8-6B3F-4854-97AE-334CC3D2E025}" destId="{C3E57AD4-DC6B-4274-8A76-301B378B761F}" srcOrd="3" destOrd="0" presId="urn:microsoft.com/office/officeart/2018/2/layout/IconVerticalSolidList"/>
    <dgm:cxn modelId="{1095E6A7-98E3-46F9-B691-6F74C6CAA966}" type="presParOf" srcId="{7A7EF373-5123-417C-B142-C3DE337E54BD}" destId="{FA266482-1645-4E89-A517-DA3A74DB2F9B}" srcOrd="9" destOrd="0" presId="urn:microsoft.com/office/officeart/2018/2/layout/IconVerticalSolidList"/>
    <dgm:cxn modelId="{681C93DF-8C4D-44D1-95C2-E0891D6474A6}" type="presParOf" srcId="{7A7EF373-5123-417C-B142-C3DE337E54BD}" destId="{B93AD152-9DBF-49A8-AA17-3D41D3EAC57C}" srcOrd="10" destOrd="0" presId="urn:microsoft.com/office/officeart/2018/2/layout/IconVerticalSolidList"/>
    <dgm:cxn modelId="{A0F04FBE-764B-47EE-9800-D4FA956D40C5}" type="presParOf" srcId="{B93AD152-9DBF-49A8-AA17-3D41D3EAC57C}" destId="{E60A42E5-C5A2-4FB7-90CA-8D5EE8B75C24}" srcOrd="0" destOrd="0" presId="urn:microsoft.com/office/officeart/2018/2/layout/IconVerticalSolidList"/>
    <dgm:cxn modelId="{3B085E53-5053-4550-8C25-DBDB35491CAD}" type="presParOf" srcId="{B93AD152-9DBF-49A8-AA17-3D41D3EAC57C}" destId="{3AE085D3-F281-487C-89C6-794221FBDBF9}" srcOrd="1" destOrd="0" presId="urn:microsoft.com/office/officeart/2018/2/layout/IconVerticalSolidList"/>
    <dgm:cxn modelId="{94603E99-8DFA-49F1-A685-6DCC8D0EEC2B}" type="presParOf" srcId="{B93AD152-9DBF-49A8-AA17-3D41D3EAC57C}" destId="{B97DACA6-4242-4AD7-9FFD-5B7D0A795C67}" srcOrd="2" destOrd="0" presId="urn:microsoft.com/office/officeart/2018/2/layout/IconVerticalSolidList"/>
    <dgm:cxn modelId="{94AB4FF7-1BC1-47C2-AEEC-8ED4F551280A}" type="presParOf" srcId="{B93AD152-9DBF-49A8-AA17-3D41D3EAC57C}" destId="{FF7FA786-E5A9-4B83-84EC-6A7AB98E7D5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7E205-F3A9-47D0-A350-4D4A2E144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6B71F6-98DB-499A-AFC9-4A2A9919EEEB}">
      <dgm:prSet custT="1"/>
      <dgm:spPr/>
      <dgm:t>
        <a:bodyPr/>
        <a:lstStyle/>
        <a:p>
          <a:pPr>
            <a:lnSpc>
              <a:spcPct val="100000"/>
            </a:lnSpc>
          </a:pPr>
          <a:r>
            <a:rPr lang="en-US" sz="1800" dirty="0"/>
            <a:t>Recruit and Support </a:t>
          </a:r>
          <a:r>
            <a:rPr lang="en-US" sz="1800" dirty="0">
              <a:latin typeface="Avenir Next LT Pro"/>
            </a:rPr>
            <a:t>- </a:t>
          </a:r>
          <a:r>
            <a:rPr lang="en-US" sz="1800" dirty="0"/>
            <a:t>Recruit </a:t>
          </a:r>
          <a:r>
            <a:rPr lang="en-US" sz="1800" dirty="0">
              <a:latin typeface="Avenir Next LT Pro"/>
            </a:rPr>
            <a:t>45 Counselor</a:t>
          </a:r>
          <a:r>
            <a:rPr lang="en-US" sz="1800" dirty="0"/>
            <a:t> Education students into the VOICE initiative and support them in Practicum-Internships.</a:t>
          </a:r>
        </a:p>
      </dgm:t>
    </dgm:pt>
    <dgm:pt modelId="{B4240E2B-9C0A-4AE8-9FFC-30A3F934DFE5}" type="parTrans" cxnId="{7B474538-375E-4E7A-9027-F0FA5D4F2A4F}">
      <dgm:prSet/>
      <dgm:spPr/>
      <dgm:t>
        <a:bodyPr/>
        <a:lstStyle/>
        <a:p>
          <a:endParaRPr lang="en-US"/>
        </a:p>
      </dgm:t>
    </dgm:pt>
    <dgm:pt modelId="{404F33BA-4D39-4FA3-89C2-49CEAE687F9D}" type="sibTrans" cxnId="{7B474538-375E-4E7A-9027-F0FA5D4F2A4F}">
      <dgm:prSet/>
      <dgm:spPr/>
      <dgm:t>
        <a:bodyPr/>
        <a:lstStyle/>
        <a:p>
          <a:endParaRPr lang="en-US"/>
        </a:p>
      </dgm:t>
    </dgm:pt>
    <dgm:pt modelId="{0CB9F455-3A2D-46BE-B874-D5AF8FA9ECF3}">
      <dgm:prSet custT="1"/>
      <dgm:spPr/>
      <dgm:t>
        <a:bodyPr/>
        <a:lstStyle/>
        <a:p>
          <a:pPr>
            <a:lnSpc>
              <a:spcPct val="100000"/>
            </a:lnSpc>
          </a:pPr>
          <a:r>
            <a:rPr lang="en-US" sz="1800" dirty="0"/>
            <a:t>Enhance</a:t>
          </a:r>
          <a:r>
            <a:rPr lang="en-US" sz="1800" dirty="0">
              <a:latin typeface="Avenir Next LT Pro"/>
            </a:rPr>
            <a:t> -</a:t>
          </a:r>
          <a:r>
            <a:rPr lang="en-US" sz="1700" dirty="0">
              <a:latin typeface="Avenir Next LT Pro"/>
            </a:rPr>
            <a:t> </a:t>
          </a:r>
          <a:r>
            <a:rPr lang="en-US" sz="1600" dirty="0"/>
            <a:t>learning and provide educational and networking events regarding OUD, SUD and/or children, adolescent, and youth in integrated behavioral health settings.</a:t>
          </a:r>
          <a:r>
            <a:rPr lang="en-US" sz="1800" dirty="0"/>
            <a:t> </a:t>
          </a:r>
        </a:p>
      </dgm:t>
    </dgm:pt>
    <dgm:pt modelId="{B0DDD3E8-05E8-4F33-ADF4-F0C9E3657E8F}" type="parTrans" cxnId="{2646B090-25FD-4691-BDDE-FF6CCA56F070}">
      <dgm:prSet/>
      <dgm:spPr/>
      <dgm:t>
        <a:bodyPr/>
        <a:lstStyle/>
        <a:p>
          <a:endParaRPr lang="en-US"/>
        </a:p>
      </dgm:t>
    </dgm:pt>
    <dgm:pt modelId="{240232DD-B8BC-4129-948D-30BEBD241E1B}" type="sibTrans" cxnId="{2646B090-25FD-4691-BDDE-FF6CCA56F070}">
      <dgm:prSet/>
      <dgm:spPr/>
      <dgm:t>
        <a:bodyPr/>
        <a:lstStyle/>
        <a:p>
          <a:endParaRPr lang="en-US"/>
        </a:p>
      </dgm:t>
    </dgm:pt>
    <dgm:pt modelId="{CE1805E0-42A2-4AD9-9136-E832C0AC209E}">
      <dgm:prSet phldr="0"/>
      <dgm:spPr/>
      <dgm:t>
        <a:bodyPr/>
        <a:lstStyle/>
        <a:p>
          <a:pPr>
            <a:lnSpc>
              <a:spcPct val="100000"/>
            </a:lnSpc>
          </a:pPr>
          <a:r>
            <a:rPr lang="en-US" dirty="0"/>
            <a:t>Develop and Expand - Develop and expand internship sites in integrated care settings that serve clients with OUD and SUD and/or at-risk youth in high need and high demand areas.</a:t>
          </a:r>
        </a:p>
      </dgm:t>
    </dgm:pt>
    <dgm:pt modelId="{BDC58F06-EEB9-42F1-A813-679F91A7826A}" type="parTrans" cxnId="{EB3B4525-DE8F-4A98-BC12-2BF00AEE9C32}">
      <dgm:prSet/>
      <dgm:spPr/>
    </dgm:pt>
    <dgm:pt modelId="{000AD036-4C8D-426D-BBC8-55B8D07F346D}" type="sibTrans" cxnId="{EB3B4525-DE8F-4A98-BC12-2BF00AEE9C32}">
      <dgm:prSet/>
      <dgm:spPr/>
    </dgm:pt>
    <dgm:pt modelId="{07FE35C1-A192-429B-B502-7C028D61AD52}" type="pres">
      <dgm:prSet presAssocID="{8437E205-F3A9-47D0-A350-4D4A2E144AC5}" presName="root" presStyleCnt="0">
        <dgm:presLayoutVars>
          <dgm:dir/>
          <dgm:resizeHandles val="exact"/>
        </dgm:presLayoutVars>
      </dgm:prSet>
      <dgm:spPr/>
    </dgm:pt>
    <dgm:pt modelId="{D967C48C-2084-4122-985F-23D44F85729F}" type="pres">
      <dgm:prSet presAssocID="{386B71F6-98DB-499A-AFC9-4A2A9919EEEB}" presName="compNode" presStyleCnt="0"/>
      <dgm:spPr/>
    </dgm:pt>
    <dgm:pt modelId="{B08419C9-7713-4360-BE5A-4B4D2B46299D}" type="pres">
      <dgm:prSet presAssocID="{386B71F6-98DB-499A-AFC9-4A2A9919EEEB}" presName="bgRect" presStyleLbl="bgShp" presStyleIdx="0" presStyleCnt="3"/>
      <dgm:spPr/>
    </dgm:pt>
    <dgm:pt modelId="{C6F3AA1B-517B-4B1D-82C6-CF442C2A5361}" type="pres">
      <dgm:prSet presAssocID="{386B71F6-98DB-499A-AFC9-4A2A9919EEEB}"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3661EAF9-BF93-4472-BFEE-8C83ECEB48BB}" type="pres">
      <dgm:prSet presAssocID="{386B71F6-98DB-499A-AFC9-4A2A9919EEEB}" presName="spaceRect" presStyleCnt="0"/>
      <dgm:spPr/>
    </dgm:pt>
    <dgm:pt modelId="{58B4AF8F-5C5F-48D2-BE8C-29964C365950}" type="pres">
      <dgm:prSet presAssocID="{386B71F6-98DB-499A-AFC9-4A2A9919EEEB}" presName="parTx" presStyleLbl="revTx" presStyleIdx="0" presStyleCnt="3">
        <dgm:presLayoutVars>
          <dgm:chMax val="0"/>
          <dgm:chPref val="0"/>
        </dgm:presLayoutVars>
      </dgm:prSet>
      <dgm:spPr/>
    </dgm:pt>
    <dgm:pt modelId="{AC3391DA-9A03-4403-95D9-1BEE96C47D89}" type="pres">
      <dgm:prSet presAssocID="{404F33BA-4D39-4FA3-89C2-49CEAE687F9D}" presName="sibTrans" presStyleCnt="0"/>
      <dgm:spPr/>
    </dgm:pt>
    <dgm:pt modelId="{D5BD8CCF-217A-4E78-8E82-FAB332CAF48C}" type="pres">
      <dgm:prSet presAssocID="{CE1805E0-42A2-4AD9-9136-E832C0AC209E}" presName="compNode" presStyleCnt="0"/>
      <dgm:spPr/>
    </dgm:pt>
    <dgm:pt modelId="{15991AA9-ADE6-4E6C-A164-5AF9D98F7D3F}" type="pres">
      <dgm:prSet presAssocID="{CE1805E0-42A2-4AD9-9136-E832C0AC209E}" presName="bgRect" presStyleLbl="bgShp" presStyleIdx="1" presStyleCnt="3"/>
      <dgm:spPr/>
    </dgm:pt>
    <dgm:pt modelId="{8EDA45C0-3B1B-4EFB-B4A8-0AE88069ACAF}" type="pres">
      <dgm:prSet presAssocID="{CE1805E0-42A2-4AD9-9136-E832C0AC209E}" presName="iconRect" presStyleLbl="node1" presStyleIdx="1" presStyleCnt="3"/>
      <dgm:spPr/>
    </dgm:pt>
    <dgm:pt modelId="{D43E353F-32C7-461C-9290-984133465A84}" type="pres">
      <dgm:prSet presAssocID="{CE1805E0-42A2-4AD9-9136-E832C0AC209E}" presName="spaceRect" presStyleCnt="0"/>
      <dgm:spPr/>
    </dgm:pt>
    <dgm:pt modelId="{21FEA28D-CF84-414E-A1AC-2DD4CB1F167B}" type="pres">
      <dgm:prSet presAssocID="{CE1805E0-42A2-4AD9-9136-E832C0AC209E}" presName="parTx" presStyleLbl="revTx" presStyleIdx="1" presStyleCnt="3">
        <dgm:presLayoutVars>
          <dgm:chMax val="0"/>
          <dgm:chPref val="0"/>
        </dgm:presLayoutVars>
      </dgm:prSet>
      <dgm:spPr/>
    </dgm:pt>
    <dgm:pt modelId="{9A4FEAFF-B1A7-410A-B6CF-69B23D943019}" type="pres">
      <dgm:prSet presAssocID="{000AD036-4C8D-426D-BBC8-55B8D07F346D}" presName="sibTrans" presStyleCnt="0"/>
      <dgm:spPr/>
    </dgm:pt>
    <dgm:pt modelId="{5E459B1E-A668-4E96-8E75-B87C3D4F88C1}" type="pres">
      <dgm:prSet presAssocID="{0CB9F455-3A2D-46BE-B874-D5AF8FA9ECF3}" presName="compNode" presStyleCnt="0"/>
      <dgm:spPr/>
    </dgm:pt>
    <dgm:pt modelId="{9506D435-9443-4D69-BD8F-652D26336DFB}" type="pres">
      <dgm:prSet presAssocID="{0CB9F455-3A2D-46BE-B874-D5AF8FA9ECF3}" presName="bgRect" presStyleLbl="bgShp" presStyleIdx="2" presStyleCnt="3" custLinFactNeighborX="0" custLinFactNeighborY="366"/>
      <dgm:spPr/>
    </dgm:pt>
    <dgm:pt modelId="{7B61D92C-DC01-4AEF-ABB0-ADD3A6D2AA61}" type="pres">
      <dgm:prSet presAssocID="{0CB9F455-3A2D-46BE-B874-D5AF8FA9ECF3}"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57EA0AF-9B60-4110-A01D-EE610EB79901}" type="pres">
      <dgm:prSet presAssocID="{0CB9F455-3A2D-46BE-B874-D5AF8FA9ECF3}" presName="spaceRect" presStyleCnt="0"/>
      <dgm:spPr/>
    </dgm:pt>
    <dgm:pt modelId="{8C3D7A3C-55AF-4184-8B07-423D03E35264}" type="pres">
      <dgm:prSet presAssocID="{0CB9F455-3A2D-46BE-B874-D5AF8FA9ECF3}" presName="parTx" presStyleLbl="revTx" presStyleIdx="2" presStyleCnt="3">
        <dgm:presLayoutVars>
          <dgm:chMax val="0"/>
          <dgm:chPref val="0"/>
        </dgm:presLayoutVars>
      </dgm:prSet>
      <dgm:spPr/>
    </dgm:pt>
  </dgm:ptLst>
  <dgm:cxnLst>
    <dgm:cxn modelId="{52E9AA18-7E57-451B-9723-7052D3A2CF89}" type="presOf" srcId="{0CB9F455-3A2D-46BE-B874-D5AF8FA9ECF3}" destId="{8C3D7A3C-55AF-4184-8B07-423D03E35264}" srcOrd="0" destOrd="0" presId="urn:microsoft.com/office/officeart/2018/2/layout/IconVerticalSolidList"/>
    <dgm:cxn modelId="{EB3B4525-DE8F-4A98-BC12-2BF00AEE9C32}" srcId="{8437E205-F3A9-47D0-A350-4D4A2E144AC5}" destId="{CE1805E0-42A2-4AD9-9136-E832C0AC209E}" srcOrd="1" destOrd="0" parTransId="{BDC58F06-EEB9-42F1-A813-679F91A7826A}" sibTransId="{000AD036-4C8D-426D-BBC8-55B8D07F346D}"/>
    <dgm:cxn modelId="{7B474538-375E-4E7A-9027-F0FA5D4F2A4F}" srcId="{8437E205-F3A9-47D0-A350-4D4A2E144AC5}" destId="{386B71F6-98DB-499A-AFC9-4A2A9919EEEB}" srcOrd="0" destOrd="0" parTransId="{B4240E2B-9C0A-4AE8-9FFC-30A3F934DFE5}" sibTransId="{404F33BA-4D39-4FA3-89C2-49CEAE687F9D}"/>
    <dgm:cxn modelId="{59472478-3EBC-457E-B78C-3BFB2D4F7D82}" type="presOf" srcId="{CE1805E0-42A2-4AD9-9136-E832C0AC209E}" destId="{21FEA28D-CF84-414E-A1AC-2DD4CB1F167B}" srcOrd="0" destOrd="0" presId="urn:microsoft.com/office/officeart/2018/2/layout/IconVerticalSolidList"/>
    <dgm:cxn modelId="{070ED18B-C580-4E65-BC73-23B5CFBEDF71}" type="presOf" srcId="{386B71F6-98DB-499A-AFC9-4A2A9919EEEB}" destId="{58B4AF8F-5C5F-48D2-BE8C-29964C365950}" srcOrd="0" destOrd="0" presId="urn:microsoft.com/office/officeart/2018/2/layout/IconVerticalSolidList"/>
    <dgm:cxn modelId="{2646B090-25FD-4691-BDDE-FF6CCA56F070}" srcId="{8437E205-F3A9-47D0-A350-4D4A2E144AC5}" destId="{0CB9F455-3A2D-46BE-B874-D5AF8FA9ECF3}" srcOrd="2" destOrd="0" parTransId="{B0DDD3E8-05E8-4F33-ADF4-F0C9E3657E8F}" sibTransId="{240232DD-B8BC-4129-948D-30BEBD241E1B}"/>
    <dgm:cxn modelId="{9AFFB3DA-4E77-4142-8143-D6950AC0EC15}" type="presOf" srcId="{8437E205-F3A9-47D0-A350-4D4A2E144AC5}" destId="{07FE35C1-A192-429B-B502-7C028D61AD52}" srcOrd="0" destOrd="0" presId="urn:microsoft.com/office/officeart/2018/2/layout/IconVerticalSolidList"/>
    <dgm:cxn modelId="{3B5EBD79-B188-4CC4-BBDB-6E9B06A95647}" type="presParOf" srcId="{07FE35C1-A192-429B-B502-7C028D61AD52}" destId="{D967C48C-2084-4122-985F-23D44F85729F}" srcOrd="0" destOrd="0" presId="urn:microsoft.com/office/officeart/2018/2/layout/IconVerticalSolidList"/>
    <dgm:cxn modelId="{ABD6C82D-A389-45BE-B1A9-BAB0B27319FA}" type="presParOf" srcId="{D967C48C-2084-4122-985F-23D44F85729F}" destId="{B08419C9-7713-4360-BE5A-4B4D2B46299D}" srcOrd="0" destOrd="0" presId="urn:microsoft.com/office/officeart/2018/2/layout/IconVerticalSolidList"/>
    <dgm:cxn modelId="{AE378FDC-14A1-426B-AE36-DD0B868B9C5B}" type="presParOf" srcId="{D967C48C-2084-4122-985F-23D44F85729F}" destId="{C6F3AA1B-517B-4B1D-82C6-CF442C2A5361}" srcOrd="1" destOrd="0" presId="urn:microsoft.com/office/officeart/2018/2/layout/IconVerticalSolidList"/>
    <dgm:cxn modelId="{5DCFEF93-BD05-4BDF-9931-E66C7D957740}" type="presParOf" srcId="{D967C48C-2084-4122-985F-23D44F85729F}" destId="{3661EAF9-BF93-4472-BFEE-8C83ECEB48BB}" srcOrd="2" destOrd="0" presId="urn:microsoft.com/office/officeart/2018/2/layout/IconVerticalSolidList"/>
    <dgm:cxn modelId="{4902681D-9146-482A-80CB-37FC96FEC7E4}" type="presParOf" srcId="{D967C48C-2084-4122-985F-23D44F85729F}" destId="{58B4AF8F-5C5F-48D2-BE8C-29964C365950}" srcOrd="3" destOrd="0" presId="urn:microsoft.com/office/officeart/2018/2/layout/IconVerticalSolidList"/>
    <dgm:cxn modelId="{5C693A01-4236-4F64-BEF2-19B719F1E304}" type="presParOf" srcId="{07FE35C1-A192-429B-B502-7C028D61AD52}" destId="{AC3391DA-9A03-4403-95D9-1BEE96C47D89}" srcOrd="1" destOrd="0" presId="urn:microsoft.com/office/officeart/2018/2/layout/IconVerticalSolidList"/>
    <dgm:cxn modelId="{E269C911-4DF6-44EF-A89A-C5D6773A8075}" type="presParOf" srcId="{07FE35C1-A192-429B-B502-7C028D61AD52}" destId="{D5BD8CCF-217A-4E78-8E82-FAB332CAF48C}" srcOrd="2" destOrd="0" presId="urn:microsoft.com/office/officeart/2018/2/layout/IconVerticalSolidList"/>
    <dgm:cxn modelId="{1A1254EA-51B5-42F9-9906-176F74BDEF8E}" type="presParOf" srcId="{D5BD8CCF-217A-4E78-8E82-FAB332CAF48C}" destId="{15991AA9-ADE6-4E6C-A164-5AF9D98F7D3F}" srcOrd="0" destOrd="0" presId="urn:microsoft.com/office/officeart/2018/2/layout/IconVerticalSolidList"/>
    <dgm:cxn modelId="{B04E79F6-9389-4D97-B2C6-F8E6D180EAE4}" type="presParOf" srcId="{D5BD8CCF-217A-4E78-8E82-FAB332CAF48C}" destId="{8EDA45C0-3B1B-4EFB-B4A8-0AE88069ACAF}" srcOrd="1" destOrd="0" presId="urn:microsoft.com/office/officeart/2018/2/layout/IconVerticalSolidList"/>
    <dgm:cxn modelId="{84C484E2-F81C-46EE-B99F-296078B1EDCF}" type="presParOf" srcId="{D5BD8CCF-217A-4E78-8E82-FAB332CAF48C}" destId="{D43E353F-32C7-461C-9290-984133465A84}" srcOrd="2" destOrd="0" presId="urn:microsoft.com/office/officeart/2018/2/layout/IconVerticalSolidList"/>
    <dgm:cxn modelId="{59433D3E-F9AA-4243-B767-F3B0EE21D512}" type="presParOf" srcId="{D5BD8CCF-217A-4E78-8E82-FAB332CAF48C}" destId="{21FEA28D-CF84-414E-A1AC-2DD4CB1F167B}" srcOrd="3" destOrd="0" presId="urn:microsoft.com/office/officeart/2018/2/layout/IconVerticalSolidList"/>
    <dgm:cxn modelId="{E47479EE-C9F1-49AA-9CE2-41B889E8ACF3}" type="presParOf" srcId="{07FE35C1-A192-429B-B502-7C028D61AD52}" destId="{9A4FEAFF-B1A7-410A-B6CF-69B23D943019}" srcOrd="3" destOrd="0" presId="urn:microsoft.com/office/officeart/2018/2/layout/IconVerticalSolidList"/>
    <dgm:cxn modelId="{056E92FA-4C3A-4862-B7AD-9E3D4113AEE4}" type="presParOf" srcId="{07FE35C1-A192-429B-B502-7C028D61AD52}" destId="{5E459B1E-A668-4E96-8E75-B87C3D4F88C1}" srcOrd="4" destOrd="0" presId="urn:microsoft.com/office/officeart/2018/2/layout/IconVerticalSolidList"/>
    <dgm:cxn modelId="{3C0E0504-C62C-44AA-83B7-48E2FFE6A1E7}" type="presParOf" srcId="{5E459B1E-A668-4E96-8E75-B87C3D4F88C1}" destId="{9506D435-9443-4D69-BD8F-652D26336DFB}" srcOrd="0" destOrd="0" presId="urn:microsoft.com/office/officeart/2018/2/layout/IconVerticalSolidList"/>
    <dgm:cxn modelId="{969710A6-D9F6-4D11-A873-83281A7FA1AE}" type="presParOf" srcId="{5E459B1E-A668-4E96-8E75-B87C3D4F88C1}" destId="{7B61D92C-DC01-4AEF-ABB0-ADD3A6D2AA61}" srcOrd="1" destOrd="0" presId="urn:microsoft.com/office/officeart/2018/2/layout/IconVerticalSolidList"/>
    <dgm:cxn modelId="{E254C68A-D3D7-4FDD-A989-1399DF0045C9}" type="presParOf" srcId="{5E459B1E-A668-4E96-8E75-B87C3D4F88C1}" destId="{857EA0AF-9B60-4110-A01D-EE610EB79901}" srcOrd="2" destOrd="0" presId="urn:microsoft.com/office/officeart/2018/2/layout/IconVerticalSolidList"/>
    <dgm:cxn modelId="{C599AB63-2B19-4385-9A0B-7173EBC4B849}" type="presParOf" srcId="{5E459B1E-A668-4E96-8E75-B87C3D4F88C1}" destId="{8C3D7A3C-55AF-4184-8B07-423D03E352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E3232-4AD5-4ACA-B504-41F0A2CD24D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CB09C22-E777-4423-A61A-096815796B47}">
      <dgm:prSet custT="1"/>
      <dgm:spPr/>
      <dgm:t>
        <a:bodyPr/>
        <a:lstStyle/>
        <a:p>
          <a:r>
            <a:rPr lang="en-US" sz="3200" dirty="0"/>
            <a:t>•</a:t>
          </a:r>
          <a:r>
            <a:rPr lang="en-US" sz="2800" dirty="0"/>
            <a:t>Every 4 minutes someone is sent to treatment instead of prison through treatment courts</a:t>
          </a:r>
        </a:p>
      </dgm:t>
    </dgm:pt>
    <dgm:pt modelId="{1E3BDD55-5DD2-4D65-A311-B87B2B947F5E}" type="parTrans" cxnId="{20943FA1-A7D9-4B84-A6E7-6F36B14CFB7A}">
      <dgm:prSet/>
      <dgm:spPr/>
      <dgm:t>
        <a:bodyPr/>
        <a:lstStyle/>
        <a:p>
          <a:endParaRPr lang="en-US"/>
        </a:p>
      </dgm:t>
    </dgm:pt>
    <dgm:pt modelId="{42674B0A-A39B-4582-8615-2B7772979286}" type="sibTrans" cxnId="{20943FA1-A7D9-4B84-A6E7-6F36B14CFB7A}">
      <dgm:prSet/>
      <dgm:spPr/>
      <dgm:t>
        <a:bodyPr/>
        <a:lstStyle/>
        <a:p>
          <a:endParaRPr lang="en-US"/>
        </a:p>
      </dgm:t>
    </dgm:pt>
    <dgm:pt modelId="{FE6D1F74-FFD8-41ED-BEDF-969C34BCB52E}">
      <dgm:prSet custT="1"/>
      <dgm:spPr/>
      <dgm:t>
        <a:bodyPr/>
        <a:lstStyle/>
        <a:p>
          <a:r>
            <a:rPr lang="en-US" sz="3200" dirty="0"/>
            <a:t>•</a:t>
          </a:r>
          <a:r>
            <a:rPr lang="en-US" sz="2800" dirty="0"/>
            <a:t>Treatment Court Participants are 37% less likely to test positive for illicit substances</a:t>
          </a:r>
          <a:r>
            <a:rPr lang="en-US" sz="3200" dirty="0"/>
            <a:t>  </a:t>
          </a:r>
        </a:p>
      </dgm:t>
    </dgm:pt>
    <dgm:pt modelId="{043FA0F3-5D30-482E-B1E0-B73F7C2FAEFD}" type="parTrans" cxnId="{D27366CD-9424-47C3-B705-98A667FAFA7A}">
      <dgm:prSet/>
      <dgm:spPr/>
      <dgm:t>
        <a:bodyPr/>
        <a:lstStyle/>
        <a:p>
          <a:endParaRPr lang="en-US"/>
        </a:p>
      </dgm:t>
    </dgm:pt>
    <dgm:pt modelId="{3F1C8D91-C92B-43CA-BCD6-9D117CA545E0}" type="sibTrans" cxnId="{D27366CD-9424-47C3-B705-98A667FAFA7A}">
      <dgm:prSet/>
      <dgm:spPr/>
      <dgm:t>
        <a:bodyPr/>
        <a:lstStyle/>
        <a:p>
          <a:endParaRPr lang="en-US"/>
        </a:p>
      </dgm:t>
    </dgm:pt>
    <dgm:pt modelId="{9ADF9805-EB18-42A7-B748-926F725686F4}">
      <dgm:prSet custT="1"/>
      <dgm:spPr/>
      <dgm:t>
        <a:bodyPr/>
        <a:lstStyle/>
        <a:p>
          <a:r>
            <a:rPr lang="en-US" sz="3200" dirty="0"/>
            <a:t>•</a:t>
          </a:r>
          <a:r>
            <a:rPr lang="en-US" sz="2800" dirty="0"/>
            <a:t>Treatment Court Participants who graduate with at least 90 days of sobriety have a 164% greater reduction in recidivism</a:t>
          </a:r>
        </a:p>
      </dgm:t>
    </dgm:pt>
    <dgm:pt modelId="{52988EAE-1F92-4FDA-8E78-3538CF2AF959}" type="parTrans" cxnId="{B4AD5CF2-E54F-47A4-B5E8-3F3517A52414}">
      <dgm:prSet/>
      <dgm:spPr/>
      <dgm:t>
        <a:bodyPr/>
        <a:lstStyle/>
        <a:p>
          <a:endParaRPr lang="en-US"/>
        </a:p>
      </dgm:t>
    </dgm:pt>
    <dgm:pt modelId="{A79F5F70-6537-471B-BB80-A78AD5640638}" type="sibTrans" cxnId="{B4AD5CF2-E54F-47A4-B5E8-3F3517A52414}">
      <dgm:prSet/>
      <dgm:spPr/>
      <dgm:t>
        <a:bodyPr/>
        <a:lstStyle/>
        <a:p>
          <a:endParaRPr lang="en-US"/>
        </a:p>
      </dgm:t>
    </dgm:pt>
    <dgm:pt modelId="{4FD690F9-C5EA-40CD-8936-F9983D28324F}" type="pres">
      <dgm:prSet presAssocID="{CD9E3232-4AD5-4ACA-B504-41F0A2CD24D6}" presName="vert0" presStyleCnt="0">
        <dgm:presLayoutVars>
          <dgm:dir/>
          <dgm:animOne val="branch"/>
          <dgm:animLvl val="lvl"/>
        </dgm:presLayoutVars>
      </dgm:prSet>
      <dgm:spPr/>
    </dgm:pt>
    <dgm:pt modelId="{5D997F6E-661F-4487-A042-0BE04AF0FD62}" type="pres">
      <dgm:prSet presAssocID="{CCB09C22-E777-4423-A61A-096815796B47}" presName="thickLine" presStyleLbl="alignNode1" presStyleIdx="0" presStyleCnt="3"/>
      <dgm:spPr/>
    </dgm:pt>
    <dgm:pt modelId="{13DB368C-31F5-498C-9411-6AC906F428CA}" type="pres">
      <dgm:prSet presAssocID="{CCB09C22-E777-4423-A61A-096815796B47}" presName="horz1" presStyleCnt="0"/>
      <dgm:spPr/>
    </dgm:pt>
    <dgm:pt modelId="{A5A4E00E-0347-4297-9B30-1E37AE932C14}" type="pres">
      <dgm:prSet presAssocID="{CCB09C22-E777-4423-A61A-096815796B47}" presName="tx1" presStyleLbl="revTx" presStyleIdx="0" presStyleCnt="3"/>
      <dgm:spPr/>
    </dgm:pt>
    <dgm:pt modelId="{AF6FCD0A-98D2-4B8D-B137-851A403D56C9}" type="pres">
      <dgm:prSet presAssocID="{CCB09C22-E777-4423-A61A-096815796B47}" presName="vert1" presStyleCnt="0"/>
      <dgm:spPr/>
    </dgm:pt>
    <dgm:pt modelId="{0D17369D-C1B2-4D19-BE20-7192868D302E}" type="pres">
      <dgm:prSet presAssocID="{FE6D1F74-FFD8-41ED-BEDF-969C34BCB52E}" presName="thickLine" presStyleLbl="alignNode1" presStyleIdx="1" presStyleCnt="3"/>
      <dgm:spPr/>
    </dgm:pt>
    <dgm:pt modelId="{36EA22A7-41E9-42F9-A0B5-B196EEE0C1AE}" type="pres">
      <dgm:prSet presAssocID="{FE6D1F74-FFD8-41ED-BEDF-969C34BCB52E}" presName="horz1" presStyleCnt="0"/>
      <dgm:spPr/>
    </dgm:pt>
    <dgm:pt modelId="{002701FE-57A5-4990-8F80-57F38E1BAEC6}" type="pres">
      <dgm:prSet presAssocID="{FE6D1F74-FFD8-41ED-BEDF-969C34BCB52E}" presName="tx1" presStyleLbl="revTx" presStyleIdx="1" presStyleCnt="3"/>
      <dgm:spPr/>
    </dgm:pt>
    <dgm:pt modelId="{DC490992-9A2F-4C78-A16F-278B137B8CAA}" type="pres">
      <dgm:prSet presAssocID="{FE6D1F74-FFD8-41ED-BEDF-969C34BCB52E}" presName="vert1" presStyleCnt="0"/>
      <dgm:spPr/>
    </dgm:pt>
    <dgm:pt modelId="{549885C6-40DE-4E19-9020-F0658BFC6C0F}" type="pres">
      <dgm:prSet presAssocID="{9ADF9805-EB18-42A7-B748-926F725686F4}" presName="thickLine" presStyleLbl="alignNode1" presStyleIdx="2" presStyleCnt="3"/>
      <dgm:spPr/>
    </dgm:pt>
    <dgm:pt modelId="{ADB51CE7-A19D-4935-B040-D347389785BC}" type="pres">
      <dgm:prSet presAssocID="{9ADF9805-EB18-42A7-B748-926F725686F4}" presName="horz1" presStyleCnt="0"/>
      <dgm:spPr/>
    </dgm:pt>
    <dgm:pt modelId="{E17870E8-C803-4AA7-9C14-07FC369421C1}" type="pres">
      <dgm:prSet presAssocID="{9ADF9805-EB18-42A7-B748-926F725686F4}" presName="tx1" presStyleLbl="revTx" presStyleIdx="2" presStyleCnt="3"/>
      <dgm:spPr/>
    </dgm:pt>
    <dgm:pt modelId="{E1FBCBDA-81CA-4CD2-9A35-E2C0F2D0E1B2}" type="pres">
      <dgm:prSet presAssocID="{9ADF9805-EB18-42A7-B748-926F725686F4}" presName="vert1" presStyleCnt="0"/>
      <dgm:spPr/>
    </dgm:pt>
  </dgm:ptLst>
  <dgm:cxnLst>
    <dgm:cxn modelId="{D001C11B-4FF0-4682-B556-54FDC32EABFF}" type="presOf" srcId="{CD9E3232-4AD5-4ACA-B504-41F0A2CD24D6}" destId="{4FD690F9-C5EA-40CD-8936-F9983D28324F}" srcOrd="0" destOrd="0" presId="urn:microsoft.com/office/officeart/2008/layout/LinedList"/>
    <dgm:cxn modelId="{B2C0F661-A2D6-42CA-9010-C00A0C0B4EC7}" type="presOf" srcId="{FE6D1F74-FFD8-41ED-BEDF-969C34BCB52E}" destId="{002701FE-57A5-4990-8F80-57F38E1BAEC6}" srcOrd="0" destOrd="0" presId="urn:microsoft.com/office/officeart/2008/layout/LinedList"/>
    <dgm:cxn modelId="{5DA2EC75-4850-4791-881C-E1928B9F4662}" type="presOf" srcId="{9ADF9805-EB18-42A7-B748-926F725686F4}" destId="{E17870E8-C803-4AA7-9C14-07FC369421C1}" srcOrd="0" destOrd="0" presId="urn:microsoft.com/office/officeart/2008/layout/LinedList"/>
    <dgm:cxn modelId="{5BE94980-B2FB-45B7-BAC1-B6B155B46A9F}" type="presOf" srcId="{CCB09C22-E777-4423-A61A-096815796B47}" destId="{A5A4E00E-0347-4297-9B30-1E37AE932C14}" srcOrd="0" destOrd="0" presId="urn:microsoft.com/office/officeart/2008/layout/LinedList"/>
    <dgm:cxn modelId="{20943FA1-A7D9-4B84-A6E7-6F36B14CFB7A}" srcId="{CD9E3232-4AD5-4ACA-B504-41F0A2CD24D6}" destId="{CCB09C22-E777-4423-A61A-096815796B47}" srcOrd="0" destOrd="0" parTransId="{1E3BDD55-5DD2-4D65-A311-B87B2B947F5E}" sibTransId="{42674B0A-A39B-4582-8615-2B7772979286}"/>
    <dgm:cxn modelId="{D27366CD-9424-47C3-B705-98A667FAFA7A}" srcId="{CD9E3232-4AD5-4ACA-B504-41F0A2CD24D6}" destId="{FE6D1F74-FFD8-41ED-BEDF-969C34BCB52E}" srcOrd="1" destOrd="0" parTransId="{043FA0F3-5D30-482E-B1E0-B73F7C2FAEFD}" sibTransId="{3F1C8D91-C92B-43CA-BCD6-9D117CA545E0}"/>
    <dgm:cxn modelId="{B4AD5CF2-E54F-47A4-B5E8-3F3517A52414}" srcId="{CD9E3232-4AD5-4ACA-B504-41F0A2CD24D6}" destId="{9ADF9805-EB18-42A7-B748-926F725686F4}" srcOrd="2" destOrd="0" parTransId="{52988EAE-1F92-4FDA-8E78-3538CF2AF959}" sibTransId="{A79F5F70-6537-471B-BB80-A78AD5640638}"/>
    <dgm:cxn modelId="{2633571C-FCB7-4E8D-AAEF-7A633DF983FF}" type="presParOf" srcId="{4FD690F9-C5EA-40CD-8936-F9983D28324F}" destId="{5D997F6E-661F-4487-A042-0BE04AF0FD62}" srcOrd="0" destOrd="0" presId="urn:microsoft.com/office/officeart/2008/layout/LinedList"/>
    <dgm:cxn modelId="{215317B8-5340-47AC-903E-4294DB5C5542}" type="presParOf" srcId="{4FD690F9-C5EA-40CD-8936-F9983D28324F}" destId="{13DB368C-31F5-498C-9411-6AC906F428CA}" srcOrd="1" destOrd="0" presId="urn:microsoft.com/office/officeart/2008/layout/LinedList"/>
    <dgm:cxn modelId="{B43CBF69-D053-48FB-8925-9111A6E0A49F}" type="presParOf" srcId="{13DB368C-31F5-498C-9411-6AC906F428CA}" destId="{A5A4E00E-0347-4297-9B30-1E37AE932C14}" srcOrd="0" destOrd="0" presId="urn:microsoft.com/office/officeart/2008/layout/LinedList"/>
    <dgm:cxn modelId="{7F89CC95-0D0F-4EF8-990F-466426A6D6EB}" type="presParOf" srcId="{13DB368C-31F5-498C-9411-6AC906F428CA}" destId="{AF6FCD0A-98D2-4B8D-B137-851A403D56C9}" srcOrd="1" destOrd="0" presId="urn:microsoft.com/office/officeart/2008/layout/LinedList"/>
    <dgm:cxn modelId="{01928C3D-4336-4559-93A2-522245A90AF8}" type="presParOf" srcId="{4FD690F9-C5EA-40CD-8936-F9983D28324F}" destId="{0D17369D-C1B2-4D19-BE20-7192868D302E}" srcOrd="2" destOrd="0" presId="urn:microsoft.com/office/officeart/2008/layout/LinedList"/>
    <dgm:cxn modelId="{71292C0B-A773-4169-83D6-4C1E1E5735BD}" type="presParOf" srcId="{4FD690F9-C5EA-40CD-8936-F9983D28324F}" destId="{36EA22A7-41E9-42F9-A0B5-B196EEE0C1AE}" srcOrd="3" destOrd="0" presId="urn:microsoft.com/office/officeart/2008/layout/LinedList"/>
    <dgm:cxn modelId="{FD9C5D36-8AC7-46D8-A8A0-C1DD91F6514C}" type="presParOf" srcId="{36EA22A7-41E9-42F9-A0B5-B196EEE0C1AE}" destId="{002701FE-57A5-4990-8F80-57F38E1BAEC6}" srcOrd="0" destOrd="0" presId="urn:microsoft.com/office/officeart/2008/layout/LinedList"/>
    <dgm:cxn modelId="{7330786B-F580-4173-B391-2105FBF61E52}" type="presParOf" srcId="{36EA22A7-41E9-42F9-A0B5-B196EEE0C1AE}" destId="{DC490992-9A2F-4C78-A16F-278B137B8CAA}" srcOrd="1" destOrd="0" presId="urn:microsoft.com/office/officeart/2008/layout/LinedList"/>
    <dgm:cxn modelId="{E6668E2C-440A-44AA-8144-51595622E9FB}" type="presParOf" srcId="{4FD690F9-C5EA-40CD-8936-F9983D28324F}" destId="{549885C6-40DE-4E19-9020-F0658BFC6C0F}" srcOrd="4" destOrd="0" presId="urn:microsoft.com/office/officeart/2008/layout/LinedList"/>
    <dgm:cxn modelId="{5FBBF97E-124A-43F8-AE48-2241890FEA89}" type="presParOf" srcId="{4FD690F9-C5EA-40CD-8936-F9983D28324F}" destId="{ADB51CE7-A19D-4935-B040-D347389785BC}" srcOrd="5" destOrd="0" presId="urn:microsoft.com/office/officeart/2008/layout/LinedList"/>
    <dgm:cxn modelId="{D921F0C3-8642-4C26-9EF7-DA5A591E724C}" type="presParOf" srcId="{ADB51CE7-A19D-4935-B040-D347389785BC}" destId="{E17870E8-C803-4AA7-9C14-07FC369421C1}" srcOrd="0" destOrd="0" presId="urn:microsoft.com/office/officeart/2008/layout/LinedList"/>
    <dgm:cxn modelId="{A44F8EDC-C5CC-46FE-9D08-315EFAF9E17E}" type="presParOf" srcId="{ADB51CE7-A19D-4935-B040-D347389785BC}" destId="{E1FBCBDA-81CA-4CD2-9A35-E2C0F2D0E1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DC8384-F6D6-4BB4-9E1A-D2F1581F3A3F}"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en-US"/>
        </a:p>
      </dgm:t>
    </dgm:pt>
    <dgm:pt modelId="{274BA0C0-664C-4417-8F2B-096301FEB1CB}">
      <dgm:prSet custT="1"/>
      <dgm:spPr/>
      <dgm:t>
        <a:bodyPr/>
        <a:lstStyle/>
        <a:p>
          <a:r>
            <a:rPr lang="en-US" sz="2800" dirty="0"/>
            <a:t>Judge Rick Radcliffe</a:t>
          </a:r>
        </a:p>
      </dgm:t>
    </dgm:pt>
    <dgm:pt modelId="{5CA70029-4A5A-47F5-B429-EFD71A79D739}" type="parTrans" cxnId="{DBCCF84D-0A48-48A1-A54E-FF3FC29B394B}">
      <dgm:prSet/>
      <dgm:spPr/>
      <dgm:t>
        <a:bodyPr/>
        <a:lstStyle/>
        <a:p>
          <a:endParaRPr lang="en-US"/>
        </a:p>
      </dgm:t>
    </dgm:pt>
    <dgm:pt modelId="{A30702DF-9B66-48E0-BABF-7AF125C96C25}" type="sibTrans" cxnId="{DBCCF84D-0A48-48A1-A54E-FF3FC29B394B}">
      <dgm:prSet/>
      <dgm:spPr/>
      <dgm:t>
        <a:bodyPr/>
        <a:lstStyle/>
        <a:p>
          <a:endParaRPr lang="en-US"/>
        </a:p>
      </dgm:t>
    </dgm:pt>
    <dgm:pt modelId="{1180537F-76DE-4105-9120-C912F8759826}">
      <dgm:prSet custT="1"/>
      <dgm:spPr/>
      <dgm:t>
        <a:bodyPr/>
        <a:lstStyle/>
        <a:p>
          <a:r>
            <a:rPr lang="en-US" sz="2800" dirty="0"/>
            <a:t>Coordinator Tara Nichols</a:t>
          </a:r>
        </a:p>
      </dgm:t>
    </dgm:pt>
    <dgm:pt modelId="{E7E8CAF5-2A90-4139-A7BA-E9463BC9A727}" type="parTrans" cxnId="{241F2FD7-E0D4-4BF6-9085-531ED21983BA}">
      <dgm:prSet/>
      <dgm:spPr/>
      <dgm:t>
        <a:bodyPr/>
        <a:lstStyle/>
        <a:p>
          <a:endParaRPr lang="en-US"/>
        </a:p>
      </dgm:t>
    </dgm:pt>
    <dgm:pt modelId="{A7F4C743-A0AC-4AE8-BD8F-F3096D26BC78}" type="sibTrans" cxnId="{241F2FD7-E0D4-4BF6-9085-531ED21983BA}">
      <dgm:prSet/>
      <dgm:spPr/>
      <dgm:t>
        <a:bodyPr/>
        <a:lstStyle/>
        <a:p>
          <a:endParaRPr lang="en-US"/>
        </a:p>
      </dgm:t>
    </dgm:pt>
    <dgm:pt modelId="{B2BC7340-F8CE-4428-8268-50E0D30CFA98}">
      <dgm:prSet custT="1"/>
      <dgm:spPr/>
      <dgm:t>
        <a:bodyPr/>
        <a:lstStyle/>
        <a:p>
          <a:r>
            <a:rPr lang="en-US" sz="2800" dirty="0"/>
            <a:t>Case Manager Robyn McAlpine</a:t>
          </a:r>
        </a:p>
      </dgm:t>
    </dgm:pt>
    <dgm:pt modelId="{E40F3F72-20A4-4835-8455-8CF8CD7E845E}" type="parTrans" cxnId="{8ACE4D78-82E3-43BE-9CB8-1BC72C2F1883}">
      <dgm:prSet/>
      <dgm:spPr/>
      <dgm:t>
        <a:bodyPr/>
        <a:lstStyle/>
        <a:p>
          <a:endParaRPr lang="en-US"/>
        </a:p>
      </dgm:t>
    </dgm:pt>
    <dgm:pt modelId="{6C758BA1-37AE-4950-9544-08C230232147}" type="sibTrans" cxnId="{8ACE4D78-82E3-43BE-9CB8-1BC72C2F1883}">
      <dgm:prSet/>
      <dgm:spPr/>
      <dgm:t>
        <a:bodyPr/>
        <a:lstStyle/>
        <a:p>
          <a:endParaRPr lang="en-US"/>
        </a:p>
      </dgm:t>
    </dgm:pt>
    <dgm:pt modelId="{15205B32-7470-4BFE-A241-D88B82DC7117}">
      <dgm:prSet custT="1"/>
      <dgm:spPr/>
      <dgm:t>
        <a:bodyPr/>
        <a:lstStyle/>
        <a:p>
          <a:r>
            <a:rPr lang="en-US" sz="2800" dirty="0"/>
            <a:t>Sheriff Dept. Lt. Ryan Hallman</a:t>
          </a:r>
        </a:p>
      </dgm:t>
    </dgm:pt>
    <dgm:pt modelId="{22592777-498B-4D8E-8227-7DDF9BF1D2A2}" type="parTrans" cxnId="{A5B82501-CBA1-412E-96F2-48C957C0D6DF}">
      <dgm:prSet/>
      <dgm:spPr/>
      <dgm:t>
        <a:bodyPr/>
        <a:lstStyle/>
        <a:p>
          <a:endParaRPr lang="en-US"/>
        </a:p>
      </dgm:t>
    </dgm:pt>
    <dgm:pt modelId="{4011CBCE-0D9D-42BF-A62D-FF81C65DA8BC}" type="sibTrans" cxnId="{A5B82501-CBA1-412E-96F2-48C957C0D6DF}">
      <dgm:prSet/>
      <dgm:spPr/>
      <dgm:t>
        <a:bodyPr/>
        <a:lstStyle/>
        <a:p>
          <a:endParaRPr lang="en-US"/>
        </a:p>
      </dgm:t>
    </dgm:pt>
    <dgm:pt modelId="{2136D0EE-759A-43D9-AFB8-217133618321}">
      <dgm:prSet custT="1"/>
      <dgm:spPr/>
      <dgm:t>
        <a:bodyPr/>
        <a:lstStyle/>
        <a:p>
          <a:r>
            <a:rPr lang="en-US" sz="2800" dirty="0"/>
            <a:t>Probation Agent Michelle Jaeger</a:t>
          </a:r>
        </a:p>
      </dgm:t>
    </dgm:pt>
    <dgm:pt modelId="{940FEC16-4724-4C6C-9AAC-4BA5B4E33FE6}" type="parTrans" cxnId="{BCBE04A0-0B53-4AB5-BEB5-C3E9F19710A8}">
      <dgm:prSet/>
      <dgm:spPr/>
      <dgm:t>
        <a:bodyPr/>
        <a:lstStyle/>
        <a:p>
          <a:endParaRPr lang="en-US"/>
        </a:p>
      </dgm:t>
    </dgm:pt>
    <dgm:pt modelId="{91840E38-1A41-4408-A6BA-8140A8971880}" type="sibTrans" cxnId="{BCBE04A0-0B53-4AB5-BEB5-C3E9F19710A8}">
      <dgm:prSet/>
      <dgm:spPr/>
      <dgm:t>
        <a:bodyPr/>
        <a:lstStyle/>
        <a:p>
          <a:endParaRPr lang="en-US"/>
        </a:p>
      </dgm:t>
    </dgm:pt>
    <dgm:pt modelId="{F9F92886-89DD-4FEE-94F8-F6BDBCCA4114}">
      <dgm:prSet custT="1"/>
      <dgm:spPr/>
      <dgm:t>
        <a:bodyPr/>
        <a:lstStyle/>
        <a:p>
          <a:r>
            <a:rPr lang="en-US" sz="2800" dirty="0"/>
            <a:t>Public Defender </a:t>
          </a:r>
          <a:r>
            <a:rPr lang="en-US" sz="2800" dirty="0">
              <a:latin typeface="Avenir Next LT Pro"/>
            </a:rPr>
            <a:t>Russ</a:t>
          </a:r>
          <a:r>
            <a:rPr lang="en-US" sz="2800" dirty="0"/>
            <a:t> Hammer</a:t>
          </a:r>
        </a:p>
      </dgm:t>
    </dgm:pt>
    <dgm:pt modelId="{FE4A67D9-F55A-4CC3-8816-F4493690ED90}" type="parTrans" cxnId="{8348B4E3-103A-483C-A7F1-27153C8E6A10}">
      <dgm:prSet/>
      <dgm:spPr/>
      <dgm:t>
        <a:bodyPr/>
        <a:lstStyle/>
        <a:p>
          <a:endParaRPr lang="en-US"/>
        </a:p>
      </dgm:t>
    </dgm:pt>
    <dgm:pt modelId="{1DF5EC44-F8B1-4C0F-9725-3DE431892F9A}" type="sibTrans" cxnId="{8348B4E3-103A-483C-A7F1-27153C8E6A10}">
      <dgm:prSet/>
      <dgm:spPr/>
      <dgm:t>
        <a:bodyPr/>
        <a:lstStyle/>
        <a:p>
          <a:endParaRPr lang="en-US"/>
        </a:p>
      </dgm:t>
    </dgm:pt>
    <dgm:pt modelId="{FDC10FFE-4E95-4EBC-942D-403094179362}">
      <dgm:prSet custT="1"/>
      <dgm:spPr/>
      <dgm:t>
        <a:bodyPr/>
        <a:lstStyle/>
        <a:p>
          <a:r>
            <a:rPr lang="en-US" sz="2800" dirty="0"/>
            <a:t>District Attorney Kevin Croninger</a:t>
          </a:r>
          <a:endParaRPr lang="en-US" sz="1000" dirty="0"/>
        </a:p>
      </dgm:t>
    </dgm:pt>
    <dgm:pt modelId="{0B98FCDC-8342-4F42-8FE3-F5481DA81999}" type="parTrans" cxnId="{23BCFA19-83E5-4A4E-9BEC-006DD7EADB88}">
      <dgm:prSet/>
      <dgm:spPr/>
      <dgm:t>
        <a:bodyPr/>
        <a:lstStyle/>
        <a:p>
          <a:endParaRPr lang="en-US"/>
        </a:p>
      </dgm:t>
    </dgm:pt>
    <dgm:pt modelId="{397B60F1-1463-4454-B635-012D993B42F1}" type="sibTrans" cxnId="{23BCFA19-83E5-4A4E-9BEC-006DD7EADB88}">
      <dgm:prSet/>
      <dgm:spPr/>
      <dgm:t>
        <a:bodyPr/>
        <a:lstStyle/>
        <a:p>
          <a:endParaRPr lang="en-US"/>
        </a:p>
      </dgm:t>
    </dgm:pt>
    <dgm:pt modelId="{733C0810-6E19-44BF-B1B4-227B92CEFD4A}">
      <dgm:prSet custT="1"/>
      <dgm:spPr/>
      <dgm:t>
        <a:bodyPr/>
        <a:lstStyle/>
        <a:p>
          <a:r>
            <a:rPr lang="en-US" sz="2800" dirty="0"/>
            <a:t>Treatment Professional Barb </a:t>
          </a:r>
          <a:r>
            <a:rPr lang="en-US" sz="2800" dirty="0">
              <a:latin typeface="Avenir Next LT Pro"/>
            </a:rPr>
            <a:t>Barghahn</a:t>
          </a:r>
          <a:endParaRPr lang="en-US" sz="2800" dirty="0"/>
        </a:p>
      </dgm:t>
    </dgm:pt>
    <dgm:pt modelId="{76D2FBE9-A3CB-450B-A336-A4E37ACCA1F1}" type="parTrans" cxnId="{1F1B6AA8-D876-42EA-A1AE-E0BA8B680581}">
      <dgm:prSet/>
      <dgm:spPr/>
      <dgm:t>
        <a:bodyPr/>
        <a:lstStyle/>
        <a:p>
          <a:endParaRPr lang="en-US"/>
        </a:p>
      </dgm:t>
    </dgm:pt>
    <dgm:pt modelId="{1DCF203A-284D-4DA2-AE1A-E99907A12F8E}" type="sibTrans" cxnId="{1F1B6AA8-D876-42EA-A1AE-E0BA8B680581}">
      <dgm:prSet/>
      <dgm:spPr/>
      <dgm:t>
        <a:bodyPr/>
        <a:lstStyle/>
        <a:p>
          <a:endParaRPr lang="en-US"/>
        </a:p>
      </dgm:t>
    </dgm:pt>
    <dgm:pt modelId="{38197107-8D2F-43F1-987C-E035FB1047FD}">
      <dgm:prSet phldr="0"/>
      <dgm:spPr/>
      <dgm:t>
        <a:bodyPr/>
        <a:lstStyle/>
        <a:p>
          <a:r>
            <a:rPr lang="en-US" sz="2800" dirty="0"/>
            <a:t>Dept of Human Services Emily Nolte</a:t>
          </a:r>
          <a:endParaRPr lang="en-US" dirty="0"/>
        </a:p>
      </dgm:t>
    </dgm:pt>
    <dgm:pt modelId="{2ADDB93E-24D9-4099-A34A-4C41348AD33A}" type="parTrans" cxnId="{39B2B993-DD0A-4BA9-9C07-CC09BD0C8D57}">
      <dgm:prSet/>
      <dgm:spPr/>
    </dgm:pt>
    <dgm:pt modelId="{2CEA79A5-9E13-485C-A2EE-C32639C592E4}" type="sibTrans" cxnId="{39B2B993-DD0A-4BA9-9C07-CC09BD0C8D57}">
      <dgm:prSet/>
      <dgm:spPr/>
    </dgm:pt>
    <dgm:pt modelId="{B54BF544-0B5A-4532-8BAD-6988481E4773}" type="pres">
      <dgm:prSet presAssocID="{7DDC8384-F6D6-4BB4-9E1A-D2F1581F3A3F}" presName="vert0" presStyleCnt="0">
        <dgm:presLayoutVars>
          <dgm:dir/>
          <dgm:animOne val="branch"/>
          <dgm:animLvl val="lvl"/>
        </dgm:presLayoutVars>
      </dgm:prSet>
      <dgm:spPr/>
    </dgm:pt>
    <dgm:pt modelId="{59BC0355-EDDE-40BD-82B4-B213B6EEA076}" type="pres">
      <dgm:prSet presAssocID="{274BA0C0-664C-4417-8F2B-096301FEB1CB}" presName="thickLine" presStyleLbl="alignNode1" presStyleIdx="0" presStyleCnt="9"/>
      <dgm:spPr/>
    </dgm:pt>
    <dgm:pt modelId="{381D636E-D6F6-4C9F-A039-D327EB9B8C76}" type="pres">
      <dgm:prSet presAssocID="{274BA0C0-664C-4417-8F2B-096301FEB1CB}" presName="horz1" presStyleCnt="0"/>
      <dgm:spPr/>
    </dgm:pt>
    <dgm:pt modelId="{BEB56D1C-D633-4F4C-9EC4-1F4565A52D6B}" type="pres">
      <dgm:prSet presAssocID="{274BA0C0-664C-4417-8F2B-096301FEB1CB}" presName="tx1" presStyleLbl="revTx" presStyleIdx="0" presStyleCnt="9"/>
      <dgm:spPr/>
    </dgm:pt>
    <dgm:pt modelId="{FB82C3EF-CDC7-4A7D-8868-D3824996C2F4}" type="pres">
      <dgm:prSet presAssocID="{274BA0C0-664C-4417-8F2B-096301FEB1CB}" presName="vert1" presStyleCnt="0"/>
      <dgm:spPr/>
    </dgm:pt>
    <dgm:pt modelId="{8384F2AB-3BBF-4539-9491-EBB686B01BDC}" type="pres">
      <dgm:prSet presAssocID="{1180537F-76DE-4105-9120-C912F8759826}" presName="thickLine" presStyleLbl="alignNode1" presStyleIdx="1" presStyleCnt="9"/>
      <dgm:spPr/>
    </dgm:pt>
    <dgm:pt modelId="{04B1B115-81D9-44B4-806A-F824BDCE3E22}" type="pres">
      <dgm:prSet presAssocID="{1180537F-76DE-4105-9120-C912F8759826}" presName="horz1" presStyleCnt="0"/>
      <dgm:spPr/>
    </dgm:pt>
    <dgm:pt modelId="{D6BED9C3-5C10-4519-9A7E-A643E3F44C7A}" type="pres">
      <dgm:prSet presAssocID="{1180537F-76DE-4105-9120-C912F8759826}" presName="tx1" presStyleLbl="revTx" presStyleIdx="1" presStyleCnt="9"/>
      <dgm:spPr/>
    </dgm:pt>
    <dgm:pt modelId="{9B553788-5008-4427-AEB8-88D254AD8634}" type="pres">
      <dgm:prSet presAssocID="{1180537F-76DE-4105-9120-C912F8759826}" presName="vert1" presStyleCnt="0"/>
      <dgm:spPr/>
    </dgm:pt>
    <dgm:pt modelId="{18146882-7F01-4208-80AD-37C911F76049}" type="pres">
      <dgm:prSet presAssocID="{B2BC7340-F8CE-4428-8268-50E0D30CFA98}" presName="thickLine" presStyleLbl="alignNode1" presStyleIdx="2" presStyleCnt="9"/>
      <dgm:spPr/>
    </dgm:pt>
    <dgm:pt modelId="{137A3F4D-D4DE-4E71-807F-19C08A872D9F}" type="pres">
      <dgm:prSet presAssocID="{B2BC7340-F8CE-4428-8268-50E0D30CFA98}" presName="horz1" presStyleCnt="0"/>
      <dgm:spPr/>
    </dgm:pt>
    <dgm:pt modelId="{4AD0D925-018E-457A-93D6-22DF74790313}" type="pres">
      <dgm:prSet presAssocID="{B2BC7340-F8CE-4428-8268-50E0D30CFA98}" presName="tx1" presStyleLbl="revTx" presStyleIdx="2" presStyleCnt="9"/>
      <dgm:spPr/>
    </dgm:pt>
    <dgm:pt modelId="{D201F4F8-B8E1-4420-9D2A-719B8B04F25C}" type="pres">
      <dgm:prSet presAssocID="{B2BC7340-F8CE-4428-8268-50E0D30CFA98}" presName="vert1" presStyleCnt="0"/>
      <dgm:spPr/>
    </dgm:pt>
    <dgm:pt modelId="{7F4F42D8-4DA8-4CDB-BCE4-9CAE0F879B75}" type="pres">
      <dgm:prSet presAssocID="{15205B32-7470-4BFE-A241-D88B82DC7117}" presName="thickLine" presStyleLbl="alignNode1" presStyleIdx="3" presStyleCnt="9"/>
      <dgm:spPr/>
    </dgm:pt>
    <dgm:pt modelId="{5FD080A8-C2DD-4724-A682-980BA7C4384B}" type="pres">
      <dgm:prSet presAssocID="{15205B32-7470-4BFE-A241-D88B82DC7117}" presName="horz1" presStyleCnt="0"/>
      <dgm:spPr/>
    </dgm:pt>
    <dgm:pt modelId="{BE5384BA-1105-4133-A6AA-C888B052BD9F}" type="pres">
      <dgm:prSet presAssocID="{15205B32-7470-4BFE-A241-D88B82DC7117}" presName="tx1" presStyleLbl="revTx" presStyleIdx="3" presStyleCnt="9"/>
      <dgm:spPr/>
    </dgm:pt>
    <dgm:pt modelId="{352FE81B-1288-4D4F-9909-AB6E462D99FC}" type="pres">
      <dgm:prSet presAssocID="{15205B32-7470-4BFE-A241-D88B82DC7117}" presName="vert1" presStyleCnt="0"/>
      <dgm:spPr/>
    </dgm:pt>
    <dgm:pt modelId="{19572C3B-1F4B-466E-B54D-E242C81A13A6}" type="pres">
      <dgm:prSet presAssocID="{2136D0EE-759A-43D9-AFB8-217133618321}" presName="thickLine" presStyleLbl="alignNode1" presStyleIdx="4" presStyleCnt="9"/>
      <dgm:spPr/>
    </dgm:pt>
    <dgm:pt modelId="{A40F6BAA-E400-4D09-8534-C39372E23CCC}" type="pres">
      <dgm:prSet presAssocID="{2136D0EE-759A-43D9-AFB8-217133618321}" presName="horz1" presStyleCnt="0"/>
      <dgm:spPr/>
    </dgm:pt>
    <dgm:pt modelId="{1C455C88-1DEA-48CD-804E-7F295336E0BB}" type="pres">
      <dgm:prSet presAssocID="{2136D0EE-759A-43D9-AFB8-217133618321}" presName="tx1" presStyleLbl="revTx" presStyleIdx="4" presStyleCnt="9"/>
      <dgm:spPr/>
    </dgm:pt>
    <dgm:pt modelId="{ED0C3F57-649A-45E6-84B1-C01E59A6398A}" type="pres">
      <dgm:prSet presAssocID="{2136D0EE-759A-43D9-AFB8-217133618321}" presName="vert1" presStyleCnt="0"/>
      <dgm:spPr/>
    </dgm:pt>
    <dgm:pt modelId="{EA2097AD-2D26-4B0D-B4D8-4A310276FE96}" type="pres">
      <dgm:prSet presAssocID="{F9F92886-89DD-4FEE-94F8-F6BDBCCA4114}" presName="thickLine" presStyleLbl="alignNode1" presStyleIdx="5" presStyleCnt="9"/>
      <dgm:spPr/>
    </dgm:pt>
    <dgm:pt modelId="{185B7ABB-13BC-4BF1-8654-FA3C824E94D6}" type="pres">
      <dgm:prSet presAssocID="{F9F92886-89DD-4FEE-94F8-F6BDBCCA4114}" presName="horz1" presStyleCnt="0"/>
      <dgm:spPr/>
    </dgm:pt>
    <dgm:pt modelId="{7307EADF-7E18-4972-9221-55EDC676A4B5}" type="pres">
      <dgm:prSet presAssocID="{F9F92886-89DD-4FEE-94F8-F6BDBCCA4114}" presName="tx1" presStyleLbl="revTx" presStyleIdx="5" presStyleCnt="9"/>
      <dgm:spPr/>
    </dgm:pt>
    <dgm:pt modelId="{8F6A03B8-97EA-414A-BEAC-BE7F3B1A2C68}" type="pres">
      <dgm:prSet presAssocID="{F9F92886-89DD-4FEE-94F8-F6BDBCCA4114}" presName="vert1" presStyleCnt="0"/>
      <dgm:spPr/>
    </dgm:pt>
    <dgm:pt modelId="{7A19891C-F440-4D49-934A-B71A74D9F0BA}" type="pres">
      <dgm:prSet presAssocID="{FDC10FFE-4E95-4EBC-942D-403094179362}" presName="thickLine" presStyleLbl="alignNode1" presStyleIdx="6" presStyleCnt="9"/>
      <dgm:spPr/>
    </dgm:pt>
    <dgm:pt modelId="{8F430E52-B183-4ABE-85E1-687B875FE996}" type="pres">
      <dgm:prSet presAssocID="{FDC10FFE-4E95-4EBC-942D-403094179362}" presName="horz1" presStyleCnt="0"/>
      <dgm:spPr/>
    </dgm:pt>
    <dgm:pt modelId="{21F8F336-B0D0-43EE-8663-04A5ABCDDE2D}" type="pres">
      <dgm:prSet presAssocID="{FDC10FFE-4E95-4EBC-942D-403094179362}" presName="tx1" presStyleLbl="revTx" presStyleIdx="6" presStyleCnt="9"/>
      <dgm:spPr/>
    </dgm:pt>
    <dgm:pt modelId="{507A0EA3-CF9B-496F-9FCC-0E6A8EB070AC}" type="pres">
      <dgm:prSet presAssocID="{FDC10FFE-4E95-4EBC-942D-403094179362}" presName="vert1" presStyleCnt="0"/>
      <dgm:spPr/>
    </dgm:pt>
    <dgm:pt modelId="{16AA386B-F8D7-43BE-A9F9-5C3DA7AA43CE}" type="pres">
      <dgm:prSet presAssocID="{733C0810-6E19-44BF-B1B4-227B92CEFD4A}" presName="thickLine" presStyleLbl="alignNode1" presStyleIdx="7" presStyleCnt="9"/>
      <dgm:spPr/>
    </dgm:pt>
    <dgm:pt modelId="{A9F6CBC0-DCAF-4BF8-8951-03BFF804FF36}" type="pres">
      <dgm:prSet presAssocID="{733C0810-6E19-44BF-B1B4-227B92CEFD4A}" presName="horz1" presStyleCnt="0"/>
      <dgm:spPr/>
    </dgm:pt>
    <dgm:pt modelId="{34FE38AD-8568-48EF-AA1E-997365964F0E}" type="pres">
      <dgm:prSet presAssocID="{733C0810-6E19-44BF-B1B4-227B92CEFD4A}" presName="tx1" presStyleLbl="revTx" presStyleIdx="7" presStyleCnt="9"/>
      <dgm:spPr/>
    </dgm:pt>
    <dgm:pt modelId="{6B82D652-372A-48EA-B4A7-699D1690A772}" type="pres">
      <dgm:prSet presAssocID="{733C0810-6E19-44BF-B1B4-227B92CEFD4A}" presName="vert1" presStyleCnt="0"/>
      <dgm:spPr/>
    </dgm:pt>
    <dgm:pt modelId="{90484039-FB85-4414-8AEE-056659C55D61}" type="pres">
      <dgm:prSet presAssocID="{38197107-8D2F-43F1-987C-E035FB1047FD}" presName="thickLine" presStyleLbl="alignNode1" presStyleIdx="8" presStyleCnt="9"/>
      <dgm:spPr/>
    </dgm:pt>
    <dgm:pt modelId="{80B25EF9-7FD3-4296-907A-59FD7A0D6418}" type="pres">
      <dgm:prSet presAssocID="{38197107-8D2F-43F1-987C-E035FB1047FD}" presName="horz1" presStyleCnt="0"/>
      <dgm:spPr/>
    </dgm:pt>
    <dgm:pt modelId="{F5308AA4-9EEC-4D3E-B8C9-23DAAD67BECD}" type="pres">
      <dgm:prSet presAssocID="{38197107-8D2F-43F1-987C-E035FB1047FD}" presName="tx1" presStyleLbl="revTx" presStyleIdx="8" presStyleCnt="9"/>
      <dgm:spPr/>
    </dgm:pt>
    <dgm:pt modelId="{B92FB300-EE96-41D8-910A-6448A8863188}" type="pres">
      <dgm:prSet presAssocID="{38197107-8D2F-43F1-987C-E035FB1047FD}" presName="vert1" presStyleCnt="0"/>
      <dgm:spPr/>
    </dgm:pt>
  </dgm:ptLst>
  <dgm:cxnLst>
    <dgm:cxn modelId="{A5B82501-CBA1-412E-96F2-48C957C0D6DF}" srcId="{7DDC8384-F6D6-4BB4-9E1A-D2F1581F3A3F}" destId="{15205B32-7470-4BFE-A241-D88B82DC7117}" srcOrd="3" destOrd="0" parTransId="{22592777-498B-4D8E-8227-7DDF9BF1D2A2}" sibTransId="{4011CBCE-0D9D-42BF-A62D-FF81C65DA8BC}"/>
    <dgm:cxn modelId="{EF1E9C13-55C9-4200-8CE5-986618EC4E52}" type="presOf" srcId="{733C0810-6E19-44BF-B1B4-227B92CEFD4A}" destId="{34FE38AD-8568-48EF-AA1E-997365964F0E}" srcOrd="0" destOrd="0" presId="urn:microsoft.com/office/officeart/2008/layout/LinedList"/>
    <dgm:cxn modelId="{23BCFA19-83E5-4A4E-9BEC-006DD7EADB88}" srcId="{7DDC8384-F6D6-4BB4-9E1A-D2F1581F3A3F}" destId="{FDC10FFE-4E95-4EBC-942D-403094179362}" srcOrd="6" destOrd="0" parTransId="{0B98FCDC-8342-4F42-8FE3-F5481DA81999}" sibTransId="{397B60F1-1463-4454-B635-012D993B42F1}"/>
    <dgm:cxn modelId="{1D42CF2C-10B1-4DE4-A3CC-512A36981FDE}" type="presOf" srcId="{2136D0EE-759A-43D9-AFB8-217133618321}" destId="{1C455C88-1DEA-48CD-804E-7F295336E0BB}" srcOrd="0" destOrd="0" presId="urn:microsoft.com/office/officeart/2008/layout/LinedList"/>
    <dgm:cxn modelId="{589E322F-C6F1-4761-AE08-2CC31BE9D903}" type="presOf" srcId="{7DDC8384-F6D6-4BB4-9E1A-D2F1581F3A3F}" destId="{B54BF544-0B5A-4532-8BAD-6988481E4773}" srcOrd="0" destOrd="0" presId="urn:microsoft.com/office/officeart/2008/layout/LinedList"/>
    <dgm:cxn modelId="{56A8CA6A-645F-4099-81E2-DEF416D2B702}" type="presOf" srcId="{1180537F-76DE-4105-9120-C912F8759826}" destId="{D6BED9C3-5C10-4519-9A7E-A643E3F44C7A}" srcOrd="0" destOrd="0" presId="urn:microsoft.com/office/officeart/2008/layout/LinedList"/>
    <dgm:cxn modelId="{DBCCF84D-0A48-48A1-A54E-FF3FC29B394B}" srcId="{7DDC8384-F6D6-4BB4-9E1A-D2F1581F3A3F}" destId="{274BA0C0-664C-4417-8F2B-096301FEB1CB}" srcOrd="0" destOrd="0" parTransId="{5CA70029-4A5A-47F5-B429-EFD71A79D739}" sibTransId="{A30702DF-9B66-48E0-BABF-7AF125C96C25}"/>
    <dgm:cxn modelId="{8ACE4D78-82E3-43BE-9CB8-1BC72C2F1883}" srcId="{7DDC8384-F6D6-4BB4-9E1A-D2F1581F3A3F}" destId="{B2BC7340-F8CE-4428-8268-50E0D30CFA98}" srcOrd="2" destOrd="0" parTransId="{E40F3F72-20A4-4835-8455-8CF8CD7E845E}" sibTransId="{6C758BA1-37AE-4950-9544-08C230232147}"/>
    <dgm:cxn modelId="{B67AAE83-7BF6-4F1C-925E-BAC712FDCBBB}" type="presOf" srcId="{F9F92886-89DD-4FEE-94F8-F6BDBCCA4114}" destId="{7307EADF-7E18-4972-9221-55EDC676A4B5}" srcOrd="0" destOrd="0" presId="urn:microsoft.com/office/officeart/2008/layout/LinedList"/>
    <dgm:cxn modelId="{E3DEAF92-9852-4C53-B4A3-64FC6D3F16AE}" type="presOf" srcId="{B2BC7340-F8CE-4428-8268-50E0D30CFA98}" destId="{4AD0D925-018E-457A-93D6-22DF74790313}" srcOrd="0" destOrd="0" presId="urn:microsoft.com/office/officeart/2008/layout/LinedList"/>
    <dgm:cxn modelId="{39B2B993-DD0A-4BA9-9C07-CC09BD0C8D57}" srcId="{7DDC8384-F6D6-4BB4-9E1A-D2F1581F3A3F}" destId="{38197107-8D2F-43F1-987C-E035FB1047FD}" srcOrd="8" destOrd="0" parTransId="{2ADDB93E-24D9-4099-A34A-4C41348AD33A}" sibTransId="{2CEA79A5-9E13-485C-A2EE-C32639C592E4}"/>
    <dgm:cxn modelId="{06C4C998-A7F3-4A43-BFCA-5154E918AB08}" type="presOf" srcId="{274BA0C0-664C-4417-8F2B-096301FEB1CB}" destId="{BEB56D1C-D633-4F4C-9EC4-1F4565A52D6B}" srcOrd="0" destOrd="0" presId="urn:microsoft.com/office/officeart/2008/layout/LinedList"/>
    <dgm:cxn modelId="{BCBE04A0-0B53-4AB5-BEB5-C3E9F19710A8}" srcId="{7DDC8384-F6D6-4BB4-9E1A-D2F1581F3A3F}" destId="{2136D0EE-759A-43D9-AFB8-217133618321}" srcOrd="4" destOrd="0" parTransId="{940FEC16-4724-4C6C-9AAC-4BA5B4E33FE6}" sibTransId="{91840E38-1A41-4408-A6BA-8140A8971880}"/>
    <dgm:cxn modelId="{1F1B6AA8-D876-42EA-A1AE-E0BA8B680581}" srcId="{7DDC8384-F6D6-4BB4-9E1A-D2F1581F3A3F}" destId="{733C0810-6E19-44BF-B1B4-227B92CEFD4A}" srcOrd="7" destOrd="0" parTransId="{76D2FBE9-A3CB-450B-A336-A4E37ACCA1F1}" sibTransId="{1DCF203A-284D-4DA2-AE1A-E99907A12F8E}"/>
    <dgm:cxn modelId="{E81136C5-8FC6-4052-B12C-1198E3A63BA0}" type="presOf" srcId="{15205B32-7470-4BFE-A241-D88B82DC7117}" destId="{BE5384BA-1105-4133-A6AA-C888B052BD9F}" srcOrd="0" destOrd="0" presId="urn:microsoft.com/office/officeart/2008/layout/LinedList"/>
    <dgm:cxn modelId="{549178C8-0C1D-4E45-9E8A-8A185384D742}" type="presOf" srcId="{FDC10FFE-4E95-4EBC-942D-403094179362}" destId="{21F8F336-B0D0-43EE-8663-04A5ABCDDE2D}" srcOrd="0" destOrd="0" presId="urn:microsoft.com/office/officeart/2008/layout/LinedList"/>
    <dgm:cxn modelId="{241F2FD7-E0D4-4BF6-9085-531ED21983BA}" srcId="{7DDC8384-F6D6-4BB4-9E1A-D2F1581F3A3F}" destId="{1180537F-76DE-4105-9120-C912F8759826}" srcOrd="1" destOrd="0" parTransId="{E7E8CAF5-2A90-4139-A7BA-E9463BC9A727}" sibTransId="{A7F4C743-A0AC-4AE8-BD8F-F3096D26BC78}"/>
    <dgm:cxn modelId="{E693E6D9-2653-4FBE-86EC-9E0E9B9E9E9A}" type="presOf" srcId="{38197107-8D2F-43F1-987C-E035FB1047FD}" destId="{F5308AA4-9EEC-4D3E-B8C9-23DAAD67BECD}" srcOrd="0" destOrd="0" presId="urn:microsoft.com/office/officeart/2008/layout/LinedList"/>
    <dgm:cxn modelId="{8348B4E3-103A-483C-A7F1-27153C8E6A10}" srcId="{7DDC8384-F6D6-4BB4-9E1A-D2F1581F3A3F}" destId="{F9F92886-89DD-4FEE-94F8-F6BDBCCA4114}" srcOrd="5" destOrd="0" parTransId="{FE4A67D9-F55A-4CC3-8816-F4493690ED90}" sibTransId="{1DF5EC44-F8B1-4C0F-9725-3DE431892F9A}"/>
    <dgm:cxn modelId="{05644143-D25B-4E46-9281-37052A596C4D}" type="presParOf" srcId="{B54BF544-0B5A-4532-8BAD-6988481E4773}" destId="{59BC0355-EDDE-40BD-82B4-B213B6EEA076}" srcOrd="0" destOrd="0" presId="urn:microsoft.com/office/officeart/2008/layout/LinedList"/>
    <dgm:cxn modelId="{C57DBBB7-2FCF-48FB-AC67-262D92029E87}" type="presParOf" srcId="{B54BF544-0B5A-4532-8BAD-6988481E4773}" destId="{381D636E-D6F6-4C9F-A039-D327EB9B8C76}" srcOrd="1" destOrd="0" presId="urn:microsoft.com/office/officeart/2008/layout/LinedList"/>
    <dgm:cxn modelId="{3611AA52-F9D6-4FD7-AC1D-0E9E2A254B79}" type="presParOf" srcId="{381D636E-D6F6-4C9F-A039-D327EB9B8C76}" destId="{BEB56D1C-D633-4F4C-9EC4-1F4565A52D6B}" srcOrd="0" destOrd="0" presId="urn:microsoft.com/office/officeart/2008/layout/LinedList"/>
    <dgm:cxn modelId="{922A5AEB-C502-438A-AC5D-7A511380D9E0}" type="presParOf" srcId="{381D636E-D6F6-4C9F-A039-D327EB9B8C76}" destId="{FB82C3EF-CDC7-4A7D-8868-D3824996C2F4}" srcOrd="1" destOrd="0" presId="urn:microsoft.com/office/officeart/2008/layout/LinedList"/>
    <dgm:cxn modelId="{EE78BAB6-CC75-4250-8A0B-F047C7783D8C}" type="presParOf" srcId="{B54BF544-0B5A-4532-8BAD-6988481E4773}" destId="{8384F2AB-3BBF-4539-9491-EBB686B01BDC}" srcOrd="2" destOrd="0" presId="urn:microsoft.com/office/officeart/2008/layout/LinedList"/>
    <dgm:cxn modelId="{A29C2A3F-C7E3-4EDB-A1F1-B95D2B700E29}" type="presParOf" srcId="{B54BF544-0B5A-4532-8BAD-6988481E4773}" destId="{04B1B115-81D9-44B4-806A-F824BDCE3E22}" srcOrd="3" destOrd="0" presId="urn:microsoft.com/office/officeart/2008/layout/LinedList"/>
    <dgm:cxn modelId="{5C0C3DB4-5B1A-4A9C-A97C-DA55EB72C81B}" type="presParOf" srcId="{04B1B115-81D9-44B4-806A-F824BDCE3E22}" destId="{D6BED9C3-5C10-4519-9A7E-A643E3F44C7A}" srcOrd="0" destOrd="0" presId="urn:microsoft.com/office/officeart/2008/layout/LinedList"/>
    <dgm:cxn modelId="{A889F3CE-C013-4DEA-AD6D-13B480025A69}" type="presParOf" srcId="{04B1B115-81D9-44B4-806A-F824BDCE3E22}" destId="{9B553788-5008-4427-AEB8-88D254AD8634}" srcOrd="1" destOrd="0" presId="urn:microsoft.com/office/officeart/2008/layout/LinedList"/>
    <dgm:cxn modelId="{DCAA31D7-DE44-4CD9-8FEF-50F09623736D}" type="presParOf" srcId="{B54BF544-0B5A-4532-8BAD-6988481E4773}" destId="{18146882-7F01-4208-80AD-37C911F76049}" srcOrd="4" destOrd="0" presId="urn:microsoft.com/office/officeart/2008/layout/LinedList"/>
    <dgm:cxn modelId="{80B00029-346C-4A2E-9BCD-E0084B4AEF02}" type="presParOf" srcId="{B54BF544-0B5A-4532-8BAD-6988481E4773}" destId="{137A3F4D-D4DE-4E71-807F-19C08A872D9F}" srcOrd="5" destOrd="0" presId="urn:microsoft.com/office/officeart/2008/layout/LinedList"/>
    <dgm:cxn modelId="{F4EC02AD-86BB-48F3-919A-42BF8AC159E4}" type="presParOf" srcId="{137A3F4D-D4DE-4E71-807F-19C08A872D9F}" destId="{4AD0D925-018E-457A-93D6-22DF74790313}" srcOrd="0" destOrd="0" presId="urn:microsoft.com/office/officeart/2008/layout/LinedList"/>
    <dgm:cxn modelId="{22F8C277-32FF-49A7-9515-C5939FA5F31D}" type="presParOf" srcId="{137A3F4D-D4DE-4E71-807F-19C08A872D9F}" destId="{D201F4F8-B8E1-4420-9D2A-719B8B04F25C}" srcOrd="1" destOrd="0" presId="urn:microsoft.com/office/officeart/2008/layout/LinedList"/>
    <dgm:cxn modelId="{71A6D8EC-851E-4323-B5B2-21FED1B4F53E}" type="presParOf" srcId="{B54BF544-0B5A-4532-8BAD-6988481E4773}" destId="{7F4F42D8-4DA8-4CDB-BCE4-9CAE0F879B75}" srcOrd="6" destOrd="0" presId="urn:microsoft.com/office/officeart/2008/layout/LinedList"/>
    <dgm:cxn modelId="{A2867544-3CAC-4150-9CAC-E1A9A91A9843}" type="presParOf" srcId="{B54BF544-0B5A-4532-8BAD-6988481E4773}" destId="{5FD080A8-C2DD-4724-A682-980BA7C4384B}" srcOrd="7" destOrd="0" presId="urn:microsoft.com/office/officeart/2008/layout/LinedList"/>
    <dgm:cxn modelId="{DD469075-FC92-4117-A8A8-F614C75536FD}" type="presParOf" srcId="{5FD080A8-C2DD-4724-A682-980BA7C4384B}" destId="{BE5384BA-1105-4133-A6AA-C888B052BD9F}" srcOrd="0" destOrd="0" presId="urn:microsoft.com/office/officeart/2008/layout/LinedList"/>
    <dgm:cxn modelId="{71F77A5F-4E6A-4A72-A0BE-376669436E13}" type="presParOf" srcId="{5FD080A8-C2DD-4724-A682-980BA7C4384B}" destId="{352FE81B-1288-4D4F-9909-AB6E462D99FC}" srcOrd="1" destOrd="0" presId="urn:microsoft.com/office/officeart/2008/layout/LinedList"/>
    <dgm:cxn modelId="{0BFE05DE-6591-4733-9A69-93CB2D8DBC37}" type="presParOf" srcId="{B54BF544-0B5A-4532-8BAD-6988481E4773}" destId="{19572C3B-1F4B-466E-B54D-E242C81A13A6}" srcOrd="8" destOrd="0" presId="urn:microsoft.com/office/officeart/2008/layout/LinedList"/>
    <dgm:cxn modelId="{AFBCD27F-F28D-416A-BA1C-F1A2A50C9C66}" type="presParOf" srcId="{B54BF544-0B5A-4532-8BAD-6988481E4773}" destId="{A40F6BAA-E400-4D09-8534-C39372E23CCC}" srcOrd="9" destOrd="0" presId="urn:microsoft.com/office/officeart/2008/layout/LinedList"/>
    <dgm:cxn modelId="{189E1081-36C6-4808-96C0-A73766C47EB2}" type="presParOf" srcId="{A40F6BAA-E400-4D09-8534-C39372E23CCC}" destId="{1C455C88-1DEA-48CD-804E-7F295336E0BB}" srcOrd="0" destOrd="0" presId="urn:microsoft.com/office/officeart/2008/layout/LinedList"/>
    <dgm:cxn modelId="{76860C34-29B9-438C-8A0E-BC5D5448366D}" type="presParOf" srcId="{A40F6BAA-E400-4D09-8534-C39372E23CCC}" destId="{ED0C3F57-649A-45E6-84B1-C01E59A6398A}" srcOrd="1" destOrd="0" presId="urn:microsoft.com/office/officeart/2008/layout/LinedList"/>
    <dgm:cxn modelId="{B1D56B78-7A8E-4DA8-A40E-26FFC622E7B5}" type="presParOf" srcId="{B54BF544-0B5A-4532-8BAD-6988481E4773}" destId="{EA2097AD-2D26-4B0D-B4D8-4A310276FE96}" srcOrd="10" destOrd="0" presId="urn:microsoft.com/office/officeart/2008/layout/LinedList"/>
    <dgm:cxn modelId="{8676AFFB-D70C-4DE7-B47B-097DA3E1158C}" type="presParOf" srcId="{B54BF544-0B5A-4532-8BAD-6988481E4773}" destId="{185B7ABB-13BC-4BF1-8654-FA3C824E94D6}" srcOrd="11" destOrd="0" presId="urn:microsoft.com/office/officeart/2008/layout/LinedList"/>
    <dgm:cxn modelId="{028CA45F-6FA0-4A5B-A0C6-16B728779685}" type="presParOf" srcId="{185B7ABB-13BC-4BF1-8654-FA3C824E94D6}" destId="{7307EADF-7E18-4972-9221-55EDC676A4B5}" srcOrd="0" destOrd="0" presId="urn:microsoft.com/office/officeart/2008/layout/LinedList"/>
    <dgm:cxn modelId="{F5A97BF8-ADE3-4A8B-81FC-90F1C9D551FB}" type="presParOf" srcId="{185B7ABB-13BC-4BF1-8654-FA3C824E94D6}" destId="{8F6A03B8-97EA-414A-BEAC-BE7F3B1A2C68}" srcOrd="1" destOrd="0" presId="urn:microsoft.com/office/officeart/2008/layout/LinedList"/>
    <dgm:cxn modelId="{F4D59641-CF7C-4674-852E-D47843FBEAC0}" type="presParOf" srcId="{B54BF544-0B5A-4532-8BAD-6988481E4773}" destId="{7A19891C-F440-4D49-934A-B71A74D9F0BA}" srcOrd="12" destOrd="0" presId="urn:microsoft.com/office/officeart/2008/layout/LinedList"/>
    <dgm:cxn modelId="{D6CDC54C-416B-4DD7-9612-C5DCA8EA44A3}" type="presParOf" srcId="{B54BF544-0B5A-4532-8BAD-6988481E4773}" destId="{8F430E52-B183-4ABE-85E1-687B875FE996}" srcOrd="13" destOrd="0" presId="urn:microsoft.com/office/officeart/2008/layout/LinedList"/>
    <dgm:cxn modelId="{C61929BF-AFA2-4953-9A78-B9E3D5CCA1C3}" type="presParOf" srcId="{8F430E52-B183-4ABE-85E1-687B875FE996}" destId="{21F8F336-B0D0-43EE-8663-04A5ABCDDE2D}" srcOrd="0" destOrd="0" presId="urn:microsoft.com/office/officeart/2008/layout/LinedList"/>
    <dgm:cxn modelId="{D55B5B1E-7E73-42FB-9CCD-887B7A35A5A2}" type="presParOf" srcId="{8F430E52-B183-4ABE-85E1-687B875FE996}" destId="{507A0EA3-CF9B-496F-9FCC-0E6A8EB070AC}" srcOrd="1" destOrd="0" presId="urn:microsoft.com/office/officeart/2008/layout/LinedList"/>
    <dgm:cxn modelId="{34464A64-3F0E-4B0F-8584-4CA449918844}" type="presParOf" srcId="{B54BF544-0B5A-4532-8BAD-6988481E4773}" destId="{16AA386B-F8D7-43BE-A9F9-5C3DA7AA43CE}" srcOrd="14" destOrd="0" presId="urn:microsoft.com/office/officeart/2008/layout/LinedList"/>
    <dgm:cxn modelId="{F70549A3-F35C-4E5D-AFDD-3A76C0F54949}" type="presParOf" srcId="{B54BF544-0B5A-4532-8BAD-6988481E4773}" destId="{A9F6CBC0-DCAF-4BF8-8951-03BFF804FF36}" srcOrd="15" destOrd="0" presId="urn:microsoft.com/office/officeart/2008/layout/LinedList"/>
    <dgm:cxn modelId="{38701439-2DFB-47D8-AD60-05BB7ABC4E31}" type="presParOf" srcId="{A9F6CBC0-DCAF-4BF8-8951-03BFF804FF36}" destId="{34FE38AD-8568-48EF-AA1E-997365964F0E}" srcOrd="0" destOrd="0" presId="urn:microsoft.com/office/officeart/2008/layout/LinedList"/>
    <dgm:cxn modelId="{A8670FD2-2FE1-4828-9C3F-C299EE529437}" type="presParOf" srcId="{A9F6CBC0-DCAF-4BF8-8951-03BFF804FF36}" destId="{6B82D652-372A-48EA-B4A7-699D1690A772}" srcOrd="1" destOrd="0" presId="urn:microsoft.com/office/officeart/2008/layout/LinedList"/>
    <dgm:cxn modelId="{A7836737-8180-4A2F-82C5-4EE639B69D05}" type="presParOf" srcId="{B54BF544-0B5A-4532-8BAD-6988481E4773}" destId="{90484039-FB85-4414-8AEE-056659C55D61}" srcOrd="16" destOrd="0" presId="urn:microsoft.com/office/officeart/2008/layout/LinedList"/>
    <dgm:cxn modelId="{021461C2-378F-44EA-B90D-BA9206FA2FC9}" type="presParOf" srcId="{B54BF544-0B5A-4532-8BAD-6988481E4773}" destId="{80B25EF9-7FD3-4296-907A-59FD7A0D6418}" srcOrd="17" destOrd="0" presId="urn:microsoft.com/office/officeart/2008/layout/LinedList"/>
    <dgm:cxn modelId="{E6EDCB73-3E12-46E3-9475-230E3D596C0D}" type="presParOf" srcId="{80B25EF9-7FD3-4296-907A-59FD7A0D6418}" destId="{F5308AA4-9EEC-4D3E-B8C9-23DAAD67BECD}" srcOrd="0" destOrd="0" presId="urn:microsoft.com/office/officeart/2008/layout/LinedList"/>
    <dgm:cxn modelId="{C0BB94AA-4ABB-4C80-A397-2D2937706F4D}" type="presParOf" srcId="{80B25EF9-7FD3-4296-907A-59FD7A0D6418}" destId="{B92FB300-EE96-41D8-910A-6448A88631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4422CB-EB93-47FB-92E7-159D3EC8C81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F4B47DC-74BE-435B-ACF4-3D6005154166}">
      <dgm:prSet custT="1"/>
      <dgm:spPr/>
      <dgm:t>
        <a:bodyPr/>
        <a:lstStyle/>
        <a:p>
          <a:pPr>
            <a:defRPr cap="all"/>
          </a:pPr>
          <a:r>
            <a:rPr lang="en-US" sz="2200" dirty="0"/>
            <a:t>In 2014, at least 25,049 participants graduated from US treatment Courts. </a:t>
          </a:r>
        </a:p>
      </dgm:t>
    </dgm:pt>
    <dgm:pt modelId="{E0BD2DD5-0871-4E9C-9EE1-0ABA949FBBEA}" type="parTrans" cxnId="{F0DB21F2-A9B9-41BC-8E98-EBD7265C9CBC}">
      <dgm:prSet/>
      <dgm:spPr/>
      <dgm:t>
        <a:bodyPr/>
        <a:lstStyle/>
        <a:p>
          <a:endParaRPr lang="en-US"/>
        </a:p>
      </dgm:t>
    </dgm:pt>
    <dgm:pt modelId="{DC62073A-73DD-411A-932E-1D75ED7BAF13}" type="sibTrans" cxnId="{F0DB21F2-A9B9-41BC-8E98-EBD7265C9CBC}">
      <dgm:prSet/>
      <dgm:spPr/>
      <dgm:t>
        <a:bodyPr/>
        <a:lstStyle/>
        <a:p>
          <a:endParaRPr lang="en-US"/>
        </a:p>
      </dgm:t>
    </dgm:pt>
    <dgm:pt modelId="{69205390-9AFF-4215-986F-78F845D31020}">
      <dgm:prSet/>
      <dgm:spPr/>
      <dgm:t>
        <a:bodyPr/>
        <a:lstStyle/>
        <a:p>
          <a:pPr>
            <a:defRPr cap="all"/>
          </a:pPr>
          <a:r>
            <a:rPr lang="en-US" dirty="0"/>
            <a:t>The average graduation rate is 59%(50% to 70% range). </a:t>
          </a:r>
        </a:p>
      </dgm:t>
    </dgm:pt>
    <dgm:pt modelId="{20FCFA0D-07CC-496A-B4AC-64DAB55A3516}" type="parTrans" cxnId="{D06D8FEB-1631-4B75-B0F1-4DBACA479211}">
      <dgm:prSet/>
      <dgm:spPr/>
      <dgm:t>
        <a:bodyPr/>
        <a:lstStyle/>
        <a:p>
          <a:endParaRPr lang="en-US"/>
        </a:p>
      </dgm:t>
    </dgm:pt>
    <dgm:pt modelId="{012C921A-E3EB-4829-ADA7-4E8AA7795134}" type="sibTrans" cxnId="{D06D8FEB-1631-4B75-B0F1-4DBACA479211}">
      <dgm:prSet/>
      <dgm:spPr/>
      <dgm:t>
        <a:bodyPr/>
        <a:lstStyle/>
        <a:p>
          <a:endParaRPr lang="en-US"/>
        </a:p>
      </dgm:t>
    </dgm:pt>
    <dgm:pt modelId="{710FBC43-2132-4A49-82EC-0D6C9D9EFC87}" type="pres">
      <dgm:prSet presAssocID="{6B4422CB-EB93-47FB-92E7-159D3EC8C81B}" presName="root" presStyleCnt="0">
        <dgm:presLayoutVars>
          <dgm:dir/>
          <dgm:resizeHandles val="exact"/>
        </dgm:presLayoutVars>
      </dgm:prSet>
      <dgm:spPr/>
    </dgm:pt>
    <dgm:pt modelId="{B967625E-A2F2-4326-A244-5AA6C2B747B8}" type="pres">
      <dgm:prSet presAssocID="{BF4B47DC-74BE-435B-ACF4-3D6005154166}" presName="compNode" presStyleCnt="0"/>
      <dgm:spPr/>
    </dgm:pt>
    <dgm:pt modelId="{EDE478A1-1E26-4F78-89CB-2C3D660667CA}" type="pres">
      <dgm:prSet presAssocID="{BF4B47DC-74BE-435B-ACF4-3D6005154166}" presName="iconBgRect" presStyleLbl="bgShp" presStyleIdx="0" presStyleCnt="2"/>
      <dgm:spPr>
        <a:prstGeom prst="round2DiagRect">
          <a:avLst>
            <a:gd name="adj1" fmla="val 29727"/>
            <a:gd name="adj2" fmla="val 0"/>
          </a:avLst>
        </a:prstGeom>
      </dgm:spPr>
    </dgm:pt>
    <dgm:pt modelId="{A7E770AB-F660-4E5F-B12D-AD75669D6980}" type="pres">
      <dgm:prSet presAssocID="{BF4B47DC-74BE-435B-ACF4-3D6005154166}"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DD8C37CA-5704-4E2F-8A36-EB6FE8D8A284}" type="pres">
      <dgm:prSet presAssocID="{BF4B47DC-74BE-435B-ACF4-3D6005154166}" presName="spaceRect" presStyleCnt="0"/>
      <dgm:spPr/>
    </dgm:pt>
    <dgm:pt modelId="{91037E6C-DD35-4D82-8943-40771EC2CAC3}" type="pres">
      <dgm:prSet presAssocID="{BF4B47DC-74BE-435B-ACF4-3D6005154166}" presName="textRect" presStyleLbl="revTx" presStyleIdx="0" presStyleCnt="2">
        <dgm:presLayoutVars>
          <dgm:chMax val="1"/>
          <dgm:chPref val="1"/>
        </dgm:presLayoutVars>
      </dgm:prSet>
      <dgm:spPr/>
    </dgm:pt>
    <dgm:pt modelId="{E1C53ADB-C0B7-4888-877F-4D94CADEFC79}" type="pres">
      <dgm:prSet presAssocID="{DC62073A-73DD-411A-932E-1D75ED7BAF13}" presName="sibTrans" presStyleCnt="0"/>
      <dgm:spPr/>
    </dgm:pt>
    <dgm:pt modelId="{D2BB3B13-ADB4-4A36-8B01-D40C664C411E}" type="pres">
      <dgm:prSet presAssocID="{69205390-9AFF-4215-986F-78F845D31020}" presName="compNode" presStyleCnt="0"/>
      <dgm:spPr/>
    </dgm:pt>
    <dgm:pt modelId="{350B1747-F033-4188-A92D-74A6B0A7F3C2}" type="pres">
      <dgm:prSet presAssocID="{69205390-9AFF-4215-986F-78F845D31020}" presName="iconBgRect" presStyleLbl="bgShp" presStyleIdx="1" presStyleCnt="2"/>
      <dgm:spPr>
        <a:prstGeom prst="round2DiagRect">
          <a:avLst>
            <a:gd name="adj1" fmla="val 29727"/>
            <a:gd name="adj2" fmla="val 0"/>
          </a:avLst>
        </a:prstGeom>
      </dgm:spPr>
    </dgm:pt>
    <dgm:pt modelId="{4F23A572-28F0-4EC1-90CD-7F2C283B6C34}" type="pres">
      <dgm:prSet presAssocID="{69205390-9AFF-4215-986F-78F845D31020}"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64AA0C8B-6EBC-4FA5-9F7E-DBC1825C9CB9}" type="pres">
      <dgm:prSet presAssocID="{69205390-9AFF-4215-986F-78F845D31020}" presName="spaceRect" presStyleCnt="0"/>
      <dgm:spPr/>
    </dgm:pt>
    <dgm:pt modelId="{7A462E13-74BA-47C5-9587-13DB22241EEA}" type="pres">
      <dgm:prSet presAssocID="{69205390-9AFF-4215-986F-78F845D31020}" presName="textRect" presStyleLbl="revTx" presStyleIdx="1" presStyleCnt="2">
        <dgm:presLayoutVars>
          <dgm:chMax val="1"/>
          <dgm:chPref val="1"/>
        </dgm:presLayoutVars>
      </dgm:prSet>
      <dgm:spPr/>
    </dgm:pt>
  </dgm:ptLst>
  <dgm:cxnLst>
    <dgm:cxn modelId="{5AF1C163-836C-431A-BA1C-8C90501C0894}" type="presOf" srcId="{6B4422CB-EB93-47FB-92E7-159D3EC8C81B}" destId="{710FBC43-2132-4A49-82EC-0D6C9D9EFC87}" srcOrd="0" destOrd="0" presId="urn:microsoft.com/office/officeart/2018/5/layout/IconLeafLabelList"/>
    <dgm:cxn modelId="{3C3E2E48-658B-42C1-BA4C-DC52065A1523}" type="presOf" srcId="{BF4B47DC-74BE-435B-ACF4-3D6005154166}" destId="{91037E6C-DD35-4D82-8943-40771EC2CAC3}" srcOrd="0" destOrd="0" presId="urn:microsoft.com/office/officeart/2018/5/layout/IconLeafLabelList"/>
    <dgm:cxn modelId="{1B0BF16B-FF51-4D88-A5C2-65A78602B537}" type="presOf" srcId="{69205390-9AFF-4215-986F-78F845D31020}" destId="{7A462E13-74BA-47C5-9587-13DB22241EEA}" srcOrd="0" destOrd="0" presId="urn:microsoft.com/office/officeart/2018/5/layout/IconLeafLabelList"/>
    <dgm:cxn modelId="{D06D8FEB-1631-4B75-B0F1-4DBACA479211}" srcId="{6B4422CB-EB93-47FB-92E7-159D3EC8C81B}" destId="{69205390-9AFF-4215-986F-78F845D31020}" srcOrd="1" destOrd="0" parTransId="{20FCFA0D-07CC-496A-B4AC-64DAB55A3516}" sibTransId="{012C921A-E3EB-4829-ADA7-4E8AA7795134}"/>
    <dgm:cxn modelId="{F0DB21F2-A9B9-41BC-8E98-EBD7265C9CBC}" srcId="{6B4422CB-EB93-47FB-92E7-159D3EC8C81B}" destId="{BF4B47DC-74BE-435B-ACF4-3D6005154166}" srcOrd="0" destOrd="0" parTransId="{E0BD2DD5-0871-4E9C-9EE1-0ABA949FBBEA}" sibTransId="{DC62073A-73DD-411A-932E-1D75ED7BAF13}"/>
    <dgm:cxn modelId="{16797035-92CF-4732-8330-31339B80518E}" type="presParOf" srcId="{710FBC43-2132-4A49-82EC-0D6C9D9EFC87}" destId="{B967625E-A2F2-4326-A244-5AA6C2B747B8}" srcOrd="0" destOrd="0" presId="urn:microsoft.com/office/officeart/2018/5/layout/IconLeafLabelList"/>
    <dgm:cxn modelId="{353EBCD2-8F81-479B-B354-F9A63D9C24A3}" type="presParOf" srcId="{B967625E-A2F2-4326-A244-5AA6C2B747B8}" destId="{EDE478A1-1E26-4F78-89CB-2C3D660667CA}" srcOrd="0" destOrd="0" presId="urn:microsoft.com/office/officeart/2018/5/layout/IconLeafLabelList"/>
    <dgm:cxn modelId="{2221EE8B-C281-4E02-84EA-A6C7A3378D69}" type="presParOf" srcId="{B967625E-A2F2-4326-A244-5AA6C2B747B8}" destId="{A7E770AB-F660-4E5F-B12D-AD75669D6980}" srcOrd="1" destOrd="0" presId="urn:microsoft.com/office/officeart/2018/5/layout/IconLeafLabelList"/>
    <dgm:cxn modelId="{7999FBE4-00A8-4EAA-A1E3-75CFF003F832}" type="presParOf" srcId="{B967625E-A2F2-4326-A244-5AA6C2B747B8}" destId="{DD8C37CA-5704-4E2F-8A36-EB6FE8D8A284}" srcOrd="2" destOrd="0" presId="urn:microsoft.com/office/officeart/2018/5/layout/IconLeafLabelList"/>
    <dgm:cxn modelId="{26530461-43B1-4B61-9078-CF503E62C812}" type="presParOf" srcId="{B967625E-A2F2-4326-A244-5AA6C2B747B8}" destId="{91037E6C-DD35-4D82-8943-40771EC2CAC3}" srcOrd="3" destOrd="0" presId="urn:microsoft.com/office/officeart/2018/5/layout/IconLeafLabelList"/>
    <dgm:cxn modelId="{93E8B3AD-C9EF-4DAC-94CC-006C43BCD775}" type="presParOf" srcId="{710FBC43-2132-4A49-82EC-0D6C9D9EFC87}" destId="{E1C53ADB-C0B7-4888-877F-4D94CADEFC79}" srcOrd="1" destOrd="0" presId="urn:microsoft.com/office/officeart/2018/5/layout/IconLeafLabelList"/>
    <dgm:cxn modelId="{B8562FBE-4CF3-47C7-8DAE-260CD1DCE051}" type="presParOf" srcId="{710FBC43-2132-4A49-82EC-0D6C9D9EFC87}" destId="{D2BB3B13-ADB4-4A36-8B01-D40C664C411E}" srcOrd="2" destOrd="0" presId="urn:microsoft.com/office/officeart/2018/5/layout/IconLeafLabelList"/>
    <dgm:cxn modelId="{A03FBE45-989D-4213-B951-082CA0867557}" type="presParOf" srcId="{D2BB3B13-ADB4-4A36-8B01-D40C664C411E}" destId="{350B1747-F033-4188-A92D-74A6B0A7F3C2}" srcOrd="0" destOrd="0" presId="urn:microsoft.com/office/officeart/2018/5/layout/IconLeafLabelList"/>
    <dgm:cxn modelId="{B468F275-9458-4EC8-A2A0-19D7AAAA83A6}" type="presParOf" srcId="{D2BB3B13-ADB4-4A36-8B01-D40C664C411E}" destId="{4F23A572-28F0-4EC1-90CD-7F2C283B6C34}" srcOrd="1" destOrd="0" presId="urn:microsoft.com/office/officeart/2018/5/layout/IconLeafLabelList"/>
    <dgm:cxn modelId="{D5012F72-07CF-4943-80CA-4CA515921885}" type="presParOf" srcId="{D2BB3B13-ADB4-4A36-8B01-D40C664C411E}" destId="{64AA0C8B-6EBC-4FA5-9F7E-DBC1825C9CB9}" srcOrd="2" destOrd="0" presId="urn:microsoft.com/office/officeart/2018/5/layout/IconLeafLabelList"/>
    <dgm:cxn modelId="{486A4A2A-02A3-4C1D-BD64-AA29FFA7CF4C}" type="presParOf" srcId="{D2BB3B13-ADB4-4A36-8B01-D40C664C411E}" destId="{7A462E13-74BA-47C5-9587-13DB22241EE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7D6B9-46A7-4488-BEB6-5B56EBFADA69}">
      <dsp:nvSpPr>
        <dsp:cNvPr id="0" name=""/>
        <dsp:cNvSpPr/>
      </dsp:nvSpPr>
      <dsp:spPr>
        <a:xfrm>
          <a:off x="0" y="1987"/>
          <a:ext cx="5975450" cy="846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5A76C6-7258-4E56-8A6B-AA564CB68FCB}">
      <dsp:nvSpPr>
        <dsp:cNvPr id="0" name=""/>
        <dsp:cNvSpPr/>
      </dsp:nvSpPr>
      <dsp:spPr>
        <a:xfrm>
          <a:off x="256162" y="192521"/>
          <a:ext cx="465750" cy="46575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AAE08E-B959-40A2-9837-72E37413528E}">
      <dsp:nvSpPr>
        <dsp:cNvPr id="0" name=""/>
        <dsp:cNvSpPr/>
      </dsp:nvSpPr>
      <dsp:spPr>
        <a:xfrm>
          <a:off x="978076" y="1987"/>
          <a:ext cx="4997373" cy="84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2" tIns="89622" rIns="89622" bIns="89622" numCol="1" spcCol="1270" anchor="ctr" anchorCtr="0">
          <a:noAutofit/>
        </a:bodyPr>
        <a:lstStyle/>
        <a:p>
          <a:pPr marL="0" lvl="0" indent="0" algn="l" defTabSz="844550">
            <a:lnSpc>
              <a:spcPct val="90000"/>
            </a:lnSpc>
            <a:spcBef>
              <a:spcPct val="0"/>
            </a:spcBef>
            <a:spcAft>
              <a:spcPct val="35000"/>
            </a:spcAft>
            <a:buNone/>
          </a:pPr>
          <a:r>
            <a:rPr lang="en-US" sz="1900" kern="1200"/>
            <a:t>Introductions</a:t>
          </a:r>
        </a:p>
      </dsp:txBody>
      <dsp:txXfrm>
        <a:off x="978076" y="1987"/>
        <a:ext cx="4997373" cy="846819"/>
      </dsp:txXfrm>
    </dsp:sp>
    <dsp:sp modelId="{8CFC22EE-23FF-4557-A843-A63C4B4D3718}">
      <dsp:nvSpPr>
        <dsp:cNvPr id="0" name=""/>
        <dsp:cNvSpPr/>
      </dsp:nvSpPr>
      <dsp:spPr>
        <a:xfrm>
          <a:off x="0" y="1060511"/>
          <a:ext cx="5975450" cy="846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79193-6805-446F-AE83-1B2B1DB3A936}">
      <dsp:nvSpPr>
        <dsp:cNvPr id="0" name=""/>
        <dsp:cNvSpPr/>
      </dsp:nvSpPr>
      <dsp:spPr>
        <a:xfrm>
          <a:off x="256162" y="1251045"/>
          <a:ext cx="465750" cy="46575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794977-735B-4CCA-9EC9-EA9022BB5C0A}">
      <dsp:nvSpPr>
        <dsp:cNvPr id="0" name=""/>
        <dsp:cNvSpPr/>
      </dsp:nvSpPr>
      <dsp:spPr>
        <a:xfrm>
          <a:off x="978076" y="1060511"/>
          <a:ext cx="4997373" cy="84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2" tIns="89622" rIns="89622" bIns="89622" numCol="1" spcCol="1270" anchor="ctr" anchorCtr="0">
          <a:noAutofit/>
        </a:bodyPr>
        <a:lstStyle/>
        <a:p>
          <a:pPr marL="0" lvl="0" indent="0" algn="l" defTabSz="844550">
            <a:lnSpc>
              <a:spcPct val="90000"/>
            </a:lnSpc>
            <a:spcBef>
              <a:spcPct val="0"/>
            </a:spcBef>
            <a:spcAft>
              <a:spcPct val="35000"/>
            </a:spcAft>
            <a:buNone/>
          </a:pPr>
          <a:r>
            <a:rPr lang="en-US" sz="1900" kern="1200"/>
            <a:t>Overview of Viterbo VOICE Initiative</a:t>
          </a:r>
        </a:p>
      </dsp:txBody>
      <dsp:txXfrm>
        <a:off x="978076" y="1060511"/>
        <a:ext cx="4997373" cy="846819"/>
      </dsp:txXfrm>
    </dsp:sp>
    <dsp:sp modelId="{26001453-A5E0-4C96-8278-CFCE0A3C3E81}">
      <dsp:nvSpPr>
        <dsp:cNvPr id="0" name=""/>
        <dsp:cNvSpPr/>
      </dsp:nvSpPr>
      <dsp:spPr>
        <a:xfrm>
          <a:off x="0" y="2119035"/>
          <a:ext cx="5975450" cy="846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0B8DF-ACA3-4E76-8319-78380ED8714A}">
      <dsp:nvSpPr>
        <dsp:cNvPr id="0" name=""/>
        <dsp:cNvSpPr/>
      </dsp:nvSpPr>
      <dsp:spPr>
        <a:xfrm>
          <a:off x="256162" y="2309569"/>
          <a:ext cx="465750" cy="46575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D7C16C-2A63-4B6D-94CA-BD55625B521F}">
      <dsp:nvSpPr>
        <dsp:cNvPr id="0" name=""/>
        <dsp:cNvSpPr/>
      </dsp:nvSpPr>
      <dsp:spPr>
        <a:xfrm>
          <a:off x="978076" y="2119035"/>
          <a:ext cx="4997373" cy="84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2" tIns="89622" rIns="89622" bIns="89622" numCol="1" spcCol="1270" anchor="ctr" anchorCtr="0">
          <a:noAutofit/>
        </a:bodyPr>
        <a:lstStyle/>
        <a:p>
          <a:pPr marL="0" lvl="0" indent="0" algn="l" defTabSz="844550">
            <a:lnSpc>
              <a:spcPct val="90000"/>
            </a:lnSpc>
            <a:spcBef>
              <a:spcPct val="0"/>
            </a:spcBef>
            <a:spcAft>
              <a:spcPct val="35000"/>
            </a:spcAft>
            <a:buNone/>
          </a:pPr>
          <a:r>
            <a:rPr lang="en-US" sz="1900" kern="1200" dirty="0"/>
            <a:t>Monroe County Problem-Solving Courts</a:t>
          </a:r>
        </a:p>
      </dsp:txBody>
      <dsp:txXfrm>
        <a:off x="978076" y="2119035"/>
        <a:ext cx="4997373" cy="846819"/>
      </dsp:txXfrm>
    </dsp:sp>
    <dsp:sp modelId="{DC42C487-93E6-48DA-981C-B90E59A56A0F}">
      <dsp:nvSpPr>
        <dsp:cNvPr id="0" name=""/>
        <dsp:cNvSpPr/>
      </dsp:nvSpPr>
      <dsp:spPr>
        <a:xfrm>
          <a:off x="0" y="3177558"/>
          <a:ext cx="5975450" cy="846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21E63-5407-4BE5-9AA2-C0755736DB1E}">
      <dsp:nvSpPr>
        <dsp:cNvPr id="0" name=""/>
        <dsp:cNvSpPr/>
      </dsp:nvSpPr>
      <dsp:spPr>
        <a:xfrm>
          <a:off x="256162" y="3368093"/>
          <a:ext cx="465750" cy="46575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E90C6-7EFD-4652-BE50-8100ABBFAFC9}">
      <dsp:nvSpPr>
        <dsp:cNvPr id="0" name=""/>
        <dsp:cNvSpPr/>
      </dsp:nvSpPr>
      <dsp:spPr>
        <a:xfrm>
          <a:off x="978076" y="3177558"/>
          <a:ext cx="4997373" cy="84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2" tIns="89622" rIns="89622" bIns="89622" numCol="1" spcCol="1270" anchor="ctr" anchorCtr="0">
          <a:noAutofit/>
        </a:bodyPr>
        <a:lstStyle/>
        <a:p>
          <a:pPr marL="0" lvl="0" indent="0" algn="l" defTabSz="844550">
            <a:lnSpc>
              <a:spcPct val="90000"/>
            </a:lnSpc>
            <a:spcBef>
              <a:spcPct val="0"/>
            </a:spcBef>
            <a:spcAft>
              <a:spcPct val="35000"/>
            </a:spcAft>
            <a:buNone/>
          </a:pPr>
          <a:r>
            <a:rPr lang="en-US" sz="1900" kern="1200" dirty="0"/>
            <a:t>A justice perspective on court system</a:t>
          </a:r>
        </a:p>
      </dsp:txBody>
      <dsp:txXfrm>
        <a:off x="978076" y="3177558"/>
        <a:ext cx="4997373" cy="846819"/>
      </dsp:txXfrm>
    </dsp:sp>
    <dsp:sp modelId="{B38A239F-45F0-48FB-83C8-8A50B1F6D376}">
      <dsp:nvSpPr>
        <dsp:cNvPr id="0" name=""/>
        <dsp:cNvSpPr/>
      </dsp:nvSpPr>
      <dsp:spPr>
        <a:xfrm>
          <a:off x="0" y="4236082"/>
          <a:ext cx="5975450" cy="846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03CA9-768F-4E90-8830-435571FF2E87}">
      <dsp:nvSpPr>
        <dsp:cNvPr id="0" name=""/>
        <dsp:cNvSpPr/>
      </dsp:nvSpPr>
      <dsp:spPr>
        <a:xfrm>
          <a:off x="256162" y="4426617"/>
          <a:ext cx="465750" cy="46575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E57AD4-DC6B-4274-8A76-301B378B761F}">
      <dsp:nvSpPr>
        <dsp:cNvPr id="0" name=""/>
        <dsp:cNvSpPr/>
      </dsp:nvSpPr>
      <dsp:spPr>
        <a:xfrm>
          <a:off x="978076" y="4236082"/>
          <a:ext cx="4997373" cy="84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2" tIns="89622" rIns="89622" bIns="89622" numCol="1" spcCol="1270" anchor="ctr" anchorCtr="0">
          <a:noAutofit/>
        </a:bodyPr>
        <a:lstStyle/>
        <a:p>
          <a:pPr marL="0" lvl="0" indent="0" algn="l" defTabSz="844550">
            <a:lnSpc>
              <a:spcPct val="90000"/>
            </a:lnSpc>
            <a:spcBef>
              <a:spcPct val="0"/>
            </a:spcBef>
            <a:spcAft>
              <a:spcPct val="35000"/>
            </a:spcAft>
            <a:buNone/>
          </a:pPr>
          <a:r>
            <a:rPr lang="en-US" sz="1900" kern="1200"/>
            <a:t>What are we asking</a:t>
          </a:r>
        </a:p>
      </dsp:txBody>
      <dsp:txXfrm>
        <a:off x="978076" y="4236082"/>
        <a:ext cx="4997373" cy="846819"/>
      </dsp:txXfrm>
    </dsp:sp>
    <dsp:sp modelId="{E60A42E5-C5A2-4FB7-90CA-8D5EE8B75C24}">
      <dsp:nvSpPr>
        <dsp:cNvPr id="0" name=""/>
        <dsp:cNvSpPr/>
      </dsp:nvSpPr>
      <dsp:spPr>
        <a:xfrm>
          <a:off x="0" y="5294606"/>
          <a:ext cx="5975450" cy="8468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E085D3-F281-487C-89C6-794221FBDBF9}">
      <dsp:nvSpPr>
        <dsp:cNvPr id="0" name=""/>
        <dsp:cNvSpPr/>
      </dsp:nvSpPr>
      <dsp:spPr>
        <a:xfrm>
          <a:off x="256162" y="5485140"/>
          <a:ext cx="465750" cy="465750"/>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7FA786-E5A9-4B83-84EC-6A7AB98E7D52}">
      <dsp:nvSpPr>
        <dsp:cNvPr id="0" name=""/>
        <dsp:cNvSpPr/>
      </dsp:nvSpPr>
      <dsp:spPr>
        <a:xfrm>
          <a:off x="978076" y="5294606"/>
          <a:ext cx="4997373" cy="84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22" tIns="89622" rIns="89622" bIns="89622" numCol="1" spcCol="1270" anchor="ctr" anchorCtr="0">
          <a:noAutofit/>
        </a:bodyPr>
        <a:lstStyle/>
        <a:p>
          <a:pPr marL="0" lvl="0" indent="0" algn="l" defTabSz="844550">
            <a:lnSpc>
              <a:spcPct val="90000"/>
            </a:lnSpc>
            <a:spcBef>
              <a:spcPct val="0"/>
            </a:spcBef>
            <a:spcAft>
              <a:spcPct val="35000"/>
            </a:spcAft>
            <a:buNone/>
          </a:pPr>
          <a:r>
            <a:rPr lang="en-US" sz="1900" kern="1200"/>
            <a:t>Q &amp; A</a:t>
          </a:r>
        </a:p>
      </dsp:txBody>
      <dsp:txXfrm>
        <a:off x="978076" y="5294606"/>
        <a:ext cx="4997373" cy="846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419C9-7713-4360-BE5A-4B4D2B46299D}">
      <dsp:nvSpPr>
        <dsp:cNvPr id="0" name=""/>
        <dsp:cNvSpPr/>
      </dsp:nvSpPr>
      <dsp:spPr>
        <a:xfrm>
          <a:off x="0" y="5153"/>
          <a:ext cx="5975450" cy="1765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3AA1B-517B-4B1D-82C6-CF442C2A5361}">
      <dsp:nvSpPr>
        <dsp:cNvPr id="0" name=""/>
        <dsp:cNvSpPr/>
      </dsp:nvSpPr>
      <dsp:spPr>
        <a:xfrm>
          <a:off x="534045" y="402377"/>
          <a:ext cx="971941" cy="97099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4AF8F-5C5F-48D2-BE8C-29964C365950}">
      <dsp:nvSpPr>
        <dsp:cNvPr id="0" name=""/>
        <dsp:cNvSpPr/>
      </dsp:nvSpPr>
      <dsp:spPr>
        <a:xfrm>
          <a:off x="2040032" y="5153"/>
          <a:ext cx="3828252" cy="176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25" tIns="187025" rIns="187025" bIns="187025" numCol="1" spcCol="1270" anchor="ctr" anchorCtr="0">
          <a:noAutofit/>
        </a:bodyPr>
        <a:lstStyle/>
        <a:p>
          <a:pPr marL="0" lvl="0" indent="0" algn="l" defTabSz="800100">
            <a:lnSpc>
              <a:spcPct val="100000"/>
            </a:lnSpc>
            <a:spcBef>
              <a:spcPct val="0"/>
            </a:spcBef>
            <a:spcAft>
              <a:spcPct val="35000"/>
            </a:spcAft>
            <a:buNone/>
          </a:pPr>
          <a:r>
            <a:rPr lang="en-US" sz="1800" kern="1200" dirty="0"/>
            <a:t>Recruit and Support </a:t>
          </a:r>
          <a:r>
            <a:rPr lang="en-US" sz="1800" kern="1200" dirty="0">
              <a:latin typeface="Avenir Next LT Pro"/>
            </a:rPr>
            <a:t>- </a:t>
          </a:r>
          <a:r>
            <a:rPr lang="en-US" sz="1800" kern="1200" dirty="0"/>
            <a:t>Recruit </a:t>
          </a:r>
          <a:r>
            <a:rPr lang="en-US" sz="1800" kern="1200" dirty="0">
              <a:latin typeface="Avenir Next LT Pro"/>
            </a:rPr>
            <a:t>45 Counselor</a:t>
          </a:r>
          <a:r>
            <a:rPr lang="en-US" sz="1800" kern="1200" dirty="0"/>
            <a:t> Education students into the VOICE initiative and support them in Practicum-Internships.</a:t>
          </a:r>
        </a:p>
      </dsp:txBody>
      <dsp:txXfrm>
        <a:off x="2040032" y="5153"/>
        <a:ext cx="3828252" cy="1767166"/>
      </dsp:txXfrm>
    </dsp:sp>
    <dsp:sp modelId="{15991AA9-ADE6-4E6C-A164-5AF9D98F7D3F}">
      <dsp:nvSpPr>
        <dsp:cNvPr id="0" name=""/>
        <dsp:cNvSpPr/>
      </dsp:nvSpPr>
      <dsp:spPr>
        <a:xfrm>
          <a:off x="0" y="2188123"/>
          <a:ext cx="5975450" cy="1765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A45C0-3B1B-4EFB-B4A8-0AE88069ACAF}">
      <dsp:nvSpPr>
        <dsp:cNvPr id="0" name=""/>
        <dsp:cNvSpPr/>
      </dsp:nvSpPr>
      <dsp:spPr>
        <a:xfrm>
          <a:off x="534045" y="2585347"/>
          <a:ext cx="971941" cy="970992"/>
        </a:xfrm>
        <a:prstGeom prst="rect">
          <a:avLst/>
        </a:prstGeom>
        <a:solidFill>
          <a:schemeClr val="accent3">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EA28D-CF84-414E-A1AC-2DD4CB1F167B}">
      <dsp:nvSpPr>
        <dsp:cNvPr id="0" name=""/>
        <dsp:cNvSpPr/>
      </dsp:nvSpPr>
      <dsp:spPr>
        <a:xfrm>
          <a:off x="2040032" y="2188123"/>
          <a:ext cx="3828252" cy="176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25" tIns="187025" rIns="187025" bIns="187025" numCol="1" spcCol="1270" anchor="ctr" anchorCtr="0">
          <a:noAutofit/>
        </a:bodyPr>
        <a:lstStyle/>
        <a:p>
          <a:pPr marL="0" lvl="0" indent="0" algn="l" defTabSz="711200">
            <a:lnSpc>
              <a:spcPct val="100000"/>
            </a:lnSpc>
            <a:spcBef>
              <a:spcPct val="0"/>
            </a:spcBef>
            <a:spcAft>
              <a:spcPct val="35000"/>
            </a:spcAft>
            <a:buNone/>
          </a:pPr>
          <a:r>
            <a:rPr lang="en-US" sz="1600" kern="1200" dirty="0"/>
            <a:t>Develop and Expand - Develop and expand internship sites in integrated care settings that serve clients with OUD and SUD and/or at-risk youth in high need and high demand areas.</a:t>
          </a:r>
        </a:p>
      </dsp:txBody>
      <dsp:txXfrm>
        <a:off x="2040032" y="2188123"/>
        <a:ext cx="3828252" cy="1767166"/>
      </dsp:txXfrm>
    </dsp:sp>
    <dsp:sp modelId="{9506D435-9443-4D69-BD8F-652D26336DFB}">
      <dsp:nvSpPr>
        <dsp:cNvPr id="0" name=""/>
        <dsp:cNvSpPr/>
      </dsp:nvSpPr>
      <dsp:spPr>
        <a:xfrm>
          <a:off x="0" y="4377554"/>
          <a:ext cx="5975450" cy="1765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1D92C-DC01-4AEF-ABB0-ADD3A6D2AA61}">
      <dsp:nvSpPr>
        <dsp:cNvPr id="0" name=""/>
        <dsp:cNvSpPr/>
      </dsp:nvSpPr>
      <dsp:spPr>
        <a:xfrm>
          <a:off x="534567" y="4768317"/>
          <a:ext cx="971941" cy="9709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3D7A3C-55AF-4184-8B07-423D03E35264}">
      <dsp:nvSpPr>
        <dsp:cNvPr id="0" name=""/>
        <dsp:cNvSpPr/>
      </dsp:nvSpPr>
      <dsp:spPr>
        <a:xfrm>
          <a:off x="2041076" y="4371093"/>
          <a:ext cx="3828252" cy="176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25" tIns="187025" rIns="187025" bIns="187025" numCol="1" spcCol="1270" anchor="ctr" anchorCtr="0">
          <a:noAutofit/>
        </a:bodyPr>
        <a:lstStyle/>
        <a:p>
          <a:pPr marL="0" lvl="0" indent="0" algn="l" defTabSz="800100">
            <a:lnSpc>
              <a:spcPct val="100000"/>
            </a:lnSpc>
            <a:spcBef>
              <a:spcPct val="0"/>
            </a:spcBef>
            <a:spcAft>
              <a:spcPct val="35000"/>
            </a:spcAft>
            <a:buNone/>
          </a:pPr>
          <a:r>
            <a:rPr lang="en-US" sz="1800" kern="1200" dirty="0"/>
            <a:t>Enhance</a:t>
          </a:r>
          <a:r>
            <a:rPr lang="en-US" sz="1800" kern="1200" dirty="0">
              <a:latin typeface="Avenir Next LT Pro"/>
            </a:rPr>
            <a:t> -</a:t>
          </a:r>
          <a:r>
            <a:rPr lang="en-US" sz="1700" kern="1200" dirty="0">
              <a:latin typeface="Avenir Next LT Pro"/>
            </a:rPr>
            <a:t> </a:t>
          </a:r>
          <a:r>
            <a:rPr lang="en-US" sz="1600" kern="1200" dirty="0"/>
            <a:t>learning and provide educational and networking events regarding OUD, SUD and/or children, adolescent, and youth in integrated behavioral health settings.</a:t>
          </a:r>
          <a:r>
            <a:rPr lang="en-US" sz="1800" kern="1200" dirty="0"/>
            <a:t> </a:t>
          </a:r>
        </a:p>
      </dsp:txBody>
      <dsp:txXfrm>
        <a:off x="2041076" y="4371093"/>
        <a:ext cx="3828252" cy="1767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97F6E-661F-4487-A042-0BE04AF0FD62}">
      <dsp:nvSpPr>
        <dsp:cNvPr id="0" name=""/>
        <dsp:cNvSpPr/>
      </dsp:nvSpPr>
      <dsp:spPr>
        <a:xfrm>
          <a:off x="0" y="2999"/>
          <a:ext cx="597545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4E00E-0347-4297-9B30-1E37AE932C14}">
      <dsp:nvSpPr>
        <dsp:cNvPr id="0" name=""/>
        <dsp:cNvSpPr/>
      </dsp:nvSpPr>
      <dsp:spPr>
        <a:xfrm>
          <a:off x="0" y="2999"/>
          <a:ext cx="5975450" cy="204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t>
          </a:r>
          <a:r>
            <a:rPr lang="en-US" sz="2800" kern="1200" dirty="0"/>
            <a:t>Every 4 minutes someone is sent to treatment instead of prison through treatment courts</a:t>
          </a:r>
        </a:p>
      </dsp:txBody>
      <dsp:txXfrm>
        <a:off x="0" y="2999"/>
        <a:ext cx="5975450" cy="2045804"/>
      </dsp:txXfrm>
    </dsp:sp>
    <dsp:sp modelId="{0D17369D-C1B2-4D19-BE20-7192868D302E}">
      <dsp:nvSpPr>
        <dsp:cNvPr id="0" name=""/>
        <dsp:cNvSpPr/>
      </dsp:nvSpPr>
      <dsp:spPr>
        <a:xfrm>
          <a:off x="0" y="2048804"/>
          <a:ext cx="5975450"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701FE-57A5-4990-8F80-57F38E1BAEC6}">
      <dsp:nvSpPr>
        <dsp:cNvPr id="0" name=""/>
        <dsp:cNvSpPr/>
      </dsp:nvSpPr>
      <dsp:spPr>
        <a:xfrm>
          <a:off x="0" y="2048804"/>
          <a:ext cx="5975450" cy="204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t>
          </a:r>
          <a:r>
            <a:rPr lang="en-US" sz="2800" kern="1200" dirty="0"/>
            <a:t>Treatment Court Participants are 37% less likely to test positive for illicit substances</a:t>
          </a:r>
          <a:r>
            <a:rPr lang="en-US" sz="3200" kern="1200" dirty="0"/>
            <a:t>  </a:t>
          </a:r>
        </a:p>
      </dsp:txBody>
      <dsp:txXfrm>
        <a:off x="0" y="2048804"/>
        <a:ext cx="5975450" cy="2045804"/>
      </dsp:txXfrm>
    </dsp:sp>
    <dsp:sp modelId="{549885C6-40DE-4E19-9020-F0658BFC6C0F}">
      <dsp:nvSpPr>
        <dsp:cNvPr id="0" name=""/>
        <dsp:cNvSpPr/>
      </dsp:nvSpPr>
      <dsp:spPr>
        <a:xfrm>
          <a:off x="0" y="4094608"/>
          <a:ext cx="5975450"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870E8-C803-4AA7-9C14-07FC369421C1}">
      <dsp:nvSpPr>
        <dsp:cNvPr id="0" name=""/>
        <dsp:cNvSpPr/>
      </dsp:nvSpPr>
      <dsp:spPr>
        <a:xfrm>
          <a:off x="0" y="4094608"/>
          <a:ext cx="5975450" cy="2045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a:t>
          </a:r>
          <a:r>
            <a:rPr lang="en-US" sz="2800" kern="1200" dirty="0"/>
            <a:t>Treatment Court Participants who graduate with at least 90 days of sobriety have a 164% greater reduction in recidivism</a:t>
          </a:r>
        </a:p>
      </dsp:txBody>
      <dsp:txXfrm>
        <a:off x="0" y="4094608"/>
        <a:ext cx="5975450" cy="2045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C0355-EDDE-40BD-82B4-B213B6EEA076}">
      <dsp:nvSpPr>
        <dsp:cNvPr id="0" name=""/>
        <dsp:cNvSpPr/>
      </dsp:nvSpPr>
      <dsp:spPr>
        <a:xfrm>
          <a:off x="0" y="800"/>
          <a:ext cx="6497210" cy="0"/>
        </a:xfrm>
        <a:prstGeom prst="line">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56D1C-D633-4F4C-9EC4-1F4565A52D6B}">
      <dsp:nvSpPr>
        <dsp:cNvPr id="0" name=""/>
        <dsp:cNvSpPr/>
      </dsp:nvSpPr>
      <dsp:spPr>
        <a:xfrm>
          <a:off x="0" y="800"/>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Judge Rick Radcliffe</a:t>
          </a:r>
        </a:p>
      </dsp:txBody>
      <dsp:txXfrm>
        <a:off x="0" y="800"/>
        <a:ext cx="6497210" cy="728332"/>
      </dsp:txXfrm>
    </dsp:sp>
    <dsp:sp modelId="{8384F2AB-3BBF-4539-9491-EBB686B01BDC}">
      <dsp:nvSpPr>
        <dsp:cNvPr id="0" name=""/>
        <dsp:cNvSpPr/>
      </dsp:nvSpPr>
      <dsp:spPr>
        <a:xfrm>
          <a:off x="0" y="729133"/>
          <a:ext cx="6497210" cy="0"/>
        </a:xfrm>
        <a:prstGeom prst="line">
          <a:avLst/>
        </a:prstGeom>
        <a:solidFill>
          <a:schemeClr val="accent3">
            <a:shade val="80000"/>
            <a:hueOff val="57895"/>
            <a:satOff val="-4377"/>
            <a:lumOff val="4300"/>
            <a:alphaOff val="0"/>
          </a:schemeClr>
        </a:solidFill>
        <a:ln w="12700" cap="flat" cmpd="sng" algn="ctr">
          <a:solidFill>
            <a:schemeClr val="accent3">
              <a:shade val="80000"/>
              <a:hueOff val="57895"/>
              <a:satOff val="-4377"/>
              <a:lumOff val="43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ED9C3-5C10-4519-9A7E-A643E3F44C7A}">
      <dsp:nvSpPr>
        <dsp:cNvPr id="0" name=""/>
        <dsp:cNvSpPr/>
      </dsp:nvSpPr>
      <dsp:spPr>
        <a:xfrm>
          <a:off x="0" y="729133"/>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Coordinator Tara Nichols</a:t>
          </a:r>
        </a:p>
      </dsp:txBody>
      <dsp:txXfrm>
        <a:off x="0" y="729133"/>
        <a:ext cx="6497210" cy="728332"/>
      </dsp:txXfrm>
    </dsp:sp>
    <dsp:sp modelId="{18146882-7F01-4208-80AD-37C911F76049}">
      <dsp:nvSpPr>
        <dsp:cNvPr id="0" name=""/>
        <dsp:cNvSpPr/>
      </dsp:nvSpPr>
      <dsp:spPr>
        <a:xfrm>
          <a:off x="0" y="1457465"/>
          <a:ext cx="6497210" cy="0"/>
        </a:xfrm>
        <a:prstGeom prst="line">
          <a:avLst/>
        </a:prstGeom>
        <a:solidFill>
          <a:schemeClr val="accent3">
            <a:shade val="80000"/>
            <a:hueOff val="115789"/>
            <a:satOff val="-8755"/>
            <a:lumOff val="8601"/>
            <a:alphaOff val="0"/>
          </a:schemeClr>
        </a:solidFill>
        <a:ln w="12700" cap="flat" cmpd="sng" algn="ctr">
          <a:solidFill>
            <a:schemeClr val="accent3">
              <a:shade val="80000"/>
              <a:hueOff val="115789"/>
              <a:satOff val="-8755"/>
              <a:lumOff val="86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0D925-018E-457A-93D6-22DF74790313}">
      <dsp:nvSpPr>
        <dsp:cNvPr id="0" name=""/>
        <dsp:cNvSpPr/>
      </dsp:nvSpPr>
      <dsp:spPr>
        <a:xfrm>
          <a:off x="0" y="1457465"/>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Case Manager Robyn McAlpine</a:t>
          </a:r>
        </a:p>
      </dsp:txBody>
      <dsp:txXfrm>
        <a:off x="0" y="1457465"/>
        <a:ext cx="6497210" cy="728332"/>
      </dsp:txXfrm>
    </dsp:sp>
    <dsp:sp modelId="{7F4F42D8-4DA8-4CDB-BCE4-9CAE0F879B75}">
      <dsp:nvSpPr>
        <dsp:cNvPr id="0" name=""/>
        <dsp:cNvSpPr/>
      </dsp:nvSpPr>
      <dsp:spPr>
        <a:xfrm>
          <a:off x="0" y="2185798"/>
          <a:ext cx="6497210" cy="0"/>
        </a:xfrm>
        <a:prstGeom prst="line">
          <a:avLst/>
        </a:prstGeom>
        <a:solidFill>
          <a:schemeClr val="accent3">
            <a:shade val="80000"/>
            <a:hueOff val="173684"/>
            <a:satOff val="-13132"/>
            <a:lumOff val="12901"/>
            <a:alphaOff val="0"/>
          </a:schemeClr>
        </a:solidFill>
        <a:ln w="12700" cap="flat" cmpd="sng" algn="ctr">
          <a:solidFill>
            <a:schemeClr val="accent3">
              <a:shade val="80000"/>
              <a:hueOff val="173684"/>
              <a:satOff val="-13132"/>
              <a:lumOff val="129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384BA-1105-4133-A6AA-C888B052BD9F}">
      <dsp:nvSpPr>
        <dsp:cNvPr id="0" name=""/>
        <dsp:cNvSpPr/>
      </dsp:nvSpPr>
      <dsp:spPr>
        <a:xfrm>
          <a:off x="0" y="2185798"/>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Sheriff Dept. Lt. Ryan Hallman</a:t>
          </a:r>
        </a:p>
      </dsp:txBody>
      <dsp:txXfrm>
        <a:off x="0" y="2185798"/>
        <a:ext cx="6497210" cy="728332"/>
      </dsp:txXfrm>
    </dsp:sp>
    <dsp:sp modelId="{19572C3B-1F4B-466E-B54D-E242C81A13A6}">
      <dsp:nvSpPr>
        <dsp:cNvPr id="0" name=""/>
        <dsp:cNvSpPr/>
      </dsp:nvSpPr>
      <dsp:spPr>
        <a:xfrm>
          <a:off x="0" y="2914131"/>
          <a:ext cx="6497210" cy="0"/>
        </a:xfrm>
        <a:prstGeom prst="line">
          <a:avLst/>
        </a:prstGeom>
        <a:solidFill>
          <a:schemeClr val="accent3">
            <a:shade val="80000"/>
            <a:hueOff val="231579"/>
            <a:satOff val="-17509"/>
            <a:lumOff val="17202"/>
            <a:alphaOff val="0"/>
          </a:schemeClr>
        </a:solidFill>
        <a:ln w="12700" cap="flat" cmpd="sng" algn="ctr">
          <a:solidFill>
            <a:schemeClr val="accent3">
              <a:shade val="80000"/>
              <a:hueOff val="231579"/>
              <a:satOff val="-17509"/>
              <a:lumOff val="17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455C88-1DEA-48CD-804E-7F295336E0BB}">
      <dsp:nvSpPr>
        <dsp:cNvPr id="0" name=""/>
        <dsp:cNvSpPr/>
      </dsp:nvSpPr>
      <dsp:spPr>
        <a:xfrm>
          <a:off x="0" y="2914131"/>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Probation Agent Michelle Jaeger</a:t>
          </a:r>
        </a:p>
      </dsp:txBody>
      <dsp:txXfrm>
        <a:off x="0" y="2914131"/>
        <a:ext cx="6497210" cy="728332"/>
      </dsp:txXfrm>
    </dsp:sp>
    <dsp:sp modelId="{EA2097AD-2D26-4B0D-B4D8-4A310276FE96}">
      <dsp:nvSpPr>
        <dsp:cNvPr id="0" name=""/>
        <dsp:cNvSpPr/>
      </dsp:nvSpPr>
      <dsp:spPr>
        <a:xfrm>
          <a:off x="0" y="3642464"/>
          <a:ext cx="6497210" cy="0"/>
        </a:xfrm>
        <a:prstGeom prst="line">
          <a:avLst/>
        </a:prstGeom>
        <a:solidFill>
          <a:schemeClr val="accent3">
            <a:shade val="80000"/>
            <a:hueOff val="289474"/>
            <a:satOff val="-21886"/>
            <a:lumOff val="21502"/>
            <a:alphaOff val="0"/>
          </a:schemeClr>
        </a:solidFill>
        <a:ln w="12700" cap="flat" cmpd="sng" algn="ctr">
          <a:solidFill>
            <a:schemeClr val="accent3">
              <a:shade val="80000"/>
              <a:hueOff val="289474"/>
              <a:satOff val="-21886"/>
              <a:lumOff val="215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7EADF-7E18-4972-9221-55EDC676A4B5}">
      <dsp:nvSpPr>
        <dsp:cNvPr id="0" name=""/>
        <dsp:cNvSpPr/>
      </dsp:nvSpPr>
      <dsp:spPr>
        <a:xfrm>
          <a:off x="0" y="3642464"/>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Public Defender </a:t>
          </a:r>
          <a:r>
            <a:rPr lang="en-US" sz="2800" kern="1200" dirty="0">
              <a:latin typeface="Avenir Next LT Pro"/>
            </a:rPr>
            <a:t>Russ</a:t>
          </a:r>
          <a:r>
            <a:rPr lang="en-US" sz="2800" kern="1200" dirty="0"/>
            <a:t> Hammer</a:t>
          </a:r>
        </a:p>
      </dsp:txBody>
      <dsp:txXfrm>
        <a:off x="0" y="3642464"/>
        <a:ext cx="6497210" cy="728332"/>
      </dsp:txXfrm>
    </dsp:sp>
    <dsp:sp modelId="{7A19891C-F440-4D49-934A-B71A74D9F0BA}">
      <dsp:nvSpPr>
        <dsp:cNvPr id="0" name=""/>
        <dsp:cNvSpPr/>
      </dsp:nvSpPr>
      <dsp:spPr>
        <a:xfrm>
          <a:off x="0" y="4370797"/>
          <a:ext cx="6497210" cy="0"/>
        </a:xfrm>
        <a:prstGeom prst="line">
          <a:avLst/>
        </a:prstGeom>
        <a:solidFill>
          <a:schemeClr val="accent3">
            <a:shade val="80000"/>
            <a:hueOff val="347368"/>
            <a:satOff val="-26264"/>
            <a:lumOff val="25803"/>
            <a:alphaOff val="0"/>
          </a:schemeClr>
        </a:solidFill>
        <a:ln w="12700" cap="flat" cmpd="sng" algn="ctr">
          <a:solidFill>
            <a:schemeClr val="accent3">
              <a:shade val="80000"/>
              <a:hueOff val="347368"/>
              <a:satOff val="-26264"/>
              <a:lumOff val="258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F8F336-B0D0-43EE-8663-04A5ABCDDE2D}">
      <dsp:nvSpPr>
        <dsp:cNvPr id="0" name=""/>
        <dsp:cNvSpPr/>
      </dsp:nvSpPr>
      <dsp:spPr>
        <a:xfrm>
          <a:off x="0" y="4370797"/>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District Attorney Kevin Croninger</a:t>
          </a:r>
          <a:endParaRPr lang="en-US" sz="1000" kern="1200" dirty="0"/>
        </a:p>
      </dsp:txBody>
      <dsp:txXfrm>
        <a:off x="0" y="4370797"/>
        <a:ext cx="6497210" cy="728332"/>
      </dsp:txXfrm>
    </dsp:sp>
    <dsp:sp modelId="{16AA386B-F8D7-43BE-A9F9-5C3DA7AA43CE}">
      <dsp:nvSpPr>
        <dsp:cNvPr id="0" name=""/>
        <dsp:cNvSpPr/>
      </dsp:nvSpPr>
      <dsp:spPr>
        <a:xfrm>
          <a:off x="0" y="5099130"/>
          <a:ext cx="6497210" cy="0"/>
        </a:xfrm>
        <a:prstGeom prst="line">
          <a:avLst/>
        </a:prstGeom>
        <a:solidFill>
          <a:schemeClr val="accent3">
            <a:shade val="80000"/>
            <a:hueOff val="405263"/>
            <a:satOff val="-30641"/>
            <a:lumOff val="30103"/>
            <a:alphaOff val="0"/>
          </a:schemeClr>
        </a:solidFill>
        <a:ln w="12700" cap="flat" cmpd="sng" algn="ctr">
          <a:solidFill>
            <a:schemeClr val="accent3">
              <a:shade val="80000"/>
              <a:hueOff val="405263"/>
              <a:satOff val="-30641"/>
              <a:lumOff val="30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E38AD-8568-48EF-AA1E-997365964F0E}">
      <dsp:nvSpPr>
        <dsp:cNvPr id="0" name=""/>
        <dsp:cNvSpPr/>
      </dsp:nvSpPr>
      <dsp:spPr>
        <a:xfrm>
          <a:off x="0" y="5099130"/>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Treatment Professional Barb </a:t>
          </a:r>
          <a:r>
            <a:rPr lang="en-US" sz="2800" kern="1200" dirty="0">
              <a:latin typeface="Avenir Next LT Pro"/>
            </a:rPr>
            <a:t>Barghahn</a:t>
          </a:r>
          <a:endParaRPr lang="en-US" sz="2800" kern="1200" dirty="0"/>
        </a:p>
      </dsp:txBody>
      <dsp:txXfrm>
        <a:off x="0" y="5099130"/>
        <a:ext cx="6497210" cy="728332"/>
      </dsp:txXfrm>
    </dsp:sp>
    <dsp:sp modelId="{90484039-FB85-4414-8AEE-056659C55D61}">
      <dsp:nvSpPr>
        <dsp:cNvPr id="0" name=""/>
        <dsp:cNvSpPr/>
      </dsp:nvSpPr>
      <dsp:spPr>
        <a:xfrm>
          <a:off x="0" y="5827462"/>
          <a:ext cx="6497210" cy="0"/>
        </a:xfrm>
        <a:prstGeom prst="line">
          <a:avLst/>
        </a:prstGeom>
        <a:solidFill>
          <a:schemeClr val="accent3">
            <a:shade val="80000"/>
            <a:hueOff val="463158"/>
            <a:satOff val="-35018"/>
            <a:lumOff val="34404"/>
            <a:alphaOff val="0"/>
          </a:schemeClr>
        </a:solidFill>
        <a:ln w="12700" cap="flat" cmpd="sng" algn="ctr">
          <a:solidFill>
            <a:schemeClr val="accent3">
              <a:shade val="80000"/>
              <a:hueOff val="463158"/>
              <a:satOff val="-35018"/>
              <a:lumOff val="34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08AA4-9EEC-4D3E-B8C9-23DAAD67BECD}">
      <dsp:nvSpPr>
        <dsp:cNvPr id="0" name=""/>
        <dsp:cNvSpPr/>
      </dsp:nvSpPr>
      <dsp:spPr>
        <a:xfrm>
          <a:off x="0" y="5827462"/>
          <a:ext cx="6497210" cy="728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Dept of Human Services Emily Nolte</a:t>
          </a:r>
        </a:p>
      </dsp:txBody>
      <dsp:txXfrm>
        <a:off x="0" y="5827462"/>
        <a:ext cx="6497210" cy="728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478A1-1E26-4F78-89CB-2C3D660667CA}">
      <dsp:nvSpPr>
        <dsp:cNvPr id="0" name=""/>
        <dsp:cNvSpPr/>
      </dsp:nvSpPr>
      <dsp:spPr>
        <a:xfrm>
          <a:off x="577974" y="1069206"/>
          <a:ext cx="1647000" cy="1647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770AB-F660-4E5F-B12D-AD75669D6980}">
      <dsp:nvSpPr>
        <dsp:cNvPr id="0" name=""/>
        <dsp:cNvSpPr/>
      </dsp:nvSpPr>
      <dsp:spPr>
        <a:xfrm>
          <a:off x="928975" y="1420206"/>
          <a:ext cx="945000" cy="945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037E6C-DD35-4D82-8943-40771EC2CAC3}">
      <dsp:nvSpPr>
        <dsp:cNvPr id="0" name=""/>
        <dsp:cNvSpPr/>
      </dsp:nvSpPr>
      <dsp:spPr>
        <a:xfrm>
          <a:off x="51474" y="3229206"/>
          <a:ext cx="27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In 2014, at least 25,049 participants graduated from US treatment Courts. </a:t>
          </a:r>
        </a:p>
      </dsp:txBody>
      <dsp:txXfrm>
        <a:off x="51474" y="3229206"/>
        <a:ext cx="2700000" cy="1845000"/>
      </dsp:txXfrm>
    </dsp:sp>
    <dsp:sp modelId="{350B1747-F033-4188-A92D-74A6B0A7F3C2}">
      <dsp:nvSpPr>
        <dsp:cNvPr id="0" name=""/>
        <dsp:cNvSpPr/>
      </dsp:nvSpPr>
      <dsp:spPr>
        <a:xfrm>
          <a:off x="3750475" y="1069206"/>
          <a:ext cx="1647000" cy="1647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3A572-28F0-4EC1-90CD-7F2C283B6C34}">
      <dsp:nvSpPr>
        <dsp:cNvPr id="0" name=""/>
        <dsp:cNvSpPr/>
      </dsp:nvSpPr>
      <dsp:spPr>
        <a:xfrm>
          <a:off x="4101475" y="1420206"/>
          <a:ext cx="945000" cy="945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462E13-74BA-47C5-9587-13DB22241EEA}">
      <dsp:nvSpPr>
        <dsp:cNvPr id="0" name=""/>
        <dsp:cNvSpPr/>
      </dsp:nvSpPr>
      <dsp:spPr>
        <a:xfrm>
          <a:off x="3223975" y="3229206"/>
          <a:ext cx="2700000" cy="18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The average graduation rate is 59%(50% to 70% range). </a:t>
          </a:r>
        </a:p>
      </dsp:txBody>
      <dsp:txXfrm>
        <a:off x="3223975" y="3229206"/>
        <a:ext cx="2700000" cy="1845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0DC32-8901-4C1E-B543-57540CBD558A}" type="datetimeFigureOut">
              <a:rPr lang="en-US" smtClean="0"/>
              <a:t>6/21/2021</a:t>
            </a:fld>
            <a:endParaRPr lang="en-US"/>
          </a:p>
        </p:txBody>
      </p:sp>
      <p:sp>
        <p:nvSpPr>
          <p:cNvPr id="4" name="Slide Image Placeholder 3"/>
          <p:cNvSpPr>
            <a:spLocks noGrp="1" noRot="1" noChangeAspect="1"/>
          </p:cNvSpPr>
          <p:nvPr>
            <p:ph type="sldImg" idx="2"/>
          </p:nvPr>
        </p:nvSpPr>
        <p:spPr>
          <a:xfrm>
            <a:off x="1017588" y="1143000"/>
            <a:ext cx="48228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DB80C-1938-4A59-9E56-56E53E2DA740}" type="slidenum">
              <a:rPr lang="en-US" smtClean="0"/>
              <a:t>‹#›</a:t>
            </a:fld>
            <a:endParaRPr lang="en-US"/>
          </a:p>
        </p:txBody>
      </p:sp>
    </p:spTree>
    <p:extLst>
      <p:ext uri="{BB962C8B-B14F-4D97-AF65-F5344CB8AC3E}">
        <p14:creationId xmlns:p14="http://schemas.microsoft.com/office/powerpoint/2010/main" val="353812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2DB80C-1938-4A59-9E56-56E53E2DA740}" type="slidenum">
              <a:rPr lang="en-US" smtClean="0"/>
              <a:t>1</a:t>
            </a:fld>
            <a:endParaRPr lang="en-US"/>
          </a:p>
        </p:txBody>
      </p:sp>
    </p:spTree>
    <p:extLst>
      <p:ext uri="{BB962C8B-B14F-4D97-AF65-F5344CB8AC3E}">
        <p14:creationId xmlns:p14="http://schemas.microsoft.com/office/powerpoint/2010/main" val="332386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June 21,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23630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June 21,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7209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June 21,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655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June 21,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1787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June 21,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16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June 21,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0778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June 21,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6963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June 21,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715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June 21,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5592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June 21,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9398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June 21,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5817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Monday, June 21,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554532014"/>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bddoctorsmelbourne.com.au/mental-health-melbourne-cbd/"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597" y="1480817"/>
            <a:ext cx="337500" cy="384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6" name="Group 125">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57195" y="308246"/>
            <a:ext cx="1184013" cy="1424640"/>
            <a:chOff x="2678417" y="2427951"/>
            <a:chExt cx="1262947" cy="1335600"/>
          </a:xfrm>
        </p:grpSpPr>
        <p:sp>
          <p:nvSpPr>
            <p:cNvPr id="127" name="Freeform: Shape 126">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Oval 127">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0" name="Group 129">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2431" y="5797429"/>
            <a:ext cx="715131" cy="783864"/>
            <a:chOff x="7950336" y="1300590"/>
            <a:chExt cx="762805" cy="734873"/>
          </a:xfrm>
        </p:grpSpPr>
        <p:sp>
          <p:nvSpPr>
            <p:cNvPr id="131"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Subtitle 2"/>
          <p:cNvSpPr>
            <a:spLocks noGrp="1"/>
          </p:cNvSpPr>
          <p:nvPr>
            <p:ph type="subTitle" idx="1"/>
          </p:nvPr>
        </p:nvSpPr>
        <p:spPr>
          <a:xfrm>
            <a:off x="521159" y="3878854"/>
            <a:ext cx="3342679" cy="2442047"/>
          </a:xfrm>
        </p:spPr>
        <p:txBody>
          <a:bodyPr vert="horz" wrap="square" lIns="85725" tIns="42863" rIns="85725" bIns="42863" rtlCol="0" anchor="t">
            <a:normAutofit/>
          </a:bodyPr>
          <a:lstStyle/>
          <a:p>
            <a:pPr>
              <a:spcAft>
                <a:spcPts val="600"/>
              </a:spcAft>
            </a:pPr>
            <a:r>
              <a:rPr lang="en-US" sz="2800" dirty="0">
                <a:solidFill>
                  <a:schemeClr val="tx1">
                    <a:alpha val="60000"/>
                  </a:schemeClr>
                </a:solidFill>
                <a:cs typeface="Calibri"/>
              </a:rPr>
              <a:t>June 21st</a:t>
            </a:r>
          </a:p>
          <a:p>
            <a:pPr>
              <a:spcAft>
                <a:spcPts val="600"/>
              </a:spcAft>
            </a:pPr>
            <a:r>
              <a:rPr lang="en-US" sz="2800" dirty="0">
                <a:solidFill>
                  <a:schemeClr val="tx1">
                    <a:alpha val="60000"/>
                  </a:schemeClr>
                </a:solidFill>
                <a:cs typeface="Calibri"/>
              </a:rPr>
              <a:t>1:30-2:30 p.m.</a:t>
            </a:r>
          </a:p>
        </p:txBody>
      </p:sp>
      <p:pic>
        <p:nvPicPr>
          <p:cNvPr id="6" name="Picture 6">
            <a:extLst>
              <a:ext uri="{FF2B5EF4-FFF2-40B4-BE49-F238E27FC236}">
                <a16:creationId xmlns:a16="http://schemas.microsoft.com/office/drawing/2014/main" id="{FAB8ACC5-525C-4BE0-8DFA-8837A1EF2B39}"/>
              </a:ext>
            </a:extLst>
          </p:cNvPr>
          <p:cNvPicPr>
            <a:picLocks noChangeAspect="1"/>
          </p:cNvPicPr>
          <p:nvPr/>
        </p:nvPicPr>
        <p:blipFill>
          <a:blip r:embed="rId3"/>
          <a:stretch>
            <a:fillRect/>
          </a:stretch>
        </p:blipFill>
        <p:spPr>
          <a:xfrm>
            <a:off x="4027290" y="1196602"/>
            <a:ext cx="6886277" cy="4923688"/>
          </a:xfrm>
          <a:custGeom>
            <a:avLst/>
            <a:gdLst/>
            <a:ahLst/>
            <a:cxnLst/>
            <a:rect l="l" t="t" r="r" b="b"/>
            <a:pathLst>
              <a:path w="7345363" h="5761037">
                <a:moveTo>
                  <a:pt x="0" y="0"/>
                </a:moveTo>
                <a:lnTo>
                  <a:pt x="7345363" y="0"/>
                </a:lnTo>
                <a:lnTo>
                  <a:pt x="7345363" y="5761037"/>
                </a:lnTo>
                <a:lnTo>
                  <a:pt x="0" y="5761037"/>
                </a:lnTo>
                <a:close/>
              </a:path>
            </a:pathLst>
          </a:custGeom>
          <a:ln>
            <a:noFill/>
            <a:prstDash val="dash"/>
          </a:ln>
        </p:spPr>
      </p:pic>
      <p:sp>
        <p:nvSpPr>
          <p:cNvPr id="26" name="Rectangle: Rounded Corners 25">
            <a:extLst>
              <a:ext uri="{FF2B5EF4-FFF2-40B4-BE49-F238E27FC236}">
                <a16:creationId xmlns:a16="http://schemas.microsoft.com/office/drawing/2014/main" id="{0B8565D3-FD0E-4D3C-A626-AC510F6389FA}"/>
              </a:ext>
            </a:extLst>
          </p:cNvPr>
          <p:cNvSpPr/>
          <p:nvPr/>
        </p:nvSpPr>
        <p:spPr>
          <a:xfrm>
            <a:off x="100925" y="6118187"/>
            <a:ext cx="11214819" cy="1104182"/>
          </a:xfrm>
          <a:prstGeom prst="roundRect">
            <a:avLst/>
          </a:prstGeom>
          <a:solidFill>
            <a:schemeClr val="bg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Grandview Display"/>
            </a:endParaRPr>
          </a:p>
        </p:txBody>
      </p:sp>
      <p:pic>
        <p:nvPicPr>
          <p:cNvPr id="18" name="Picture 21" descr="A picture containing logo&#10;&#10;Description automatically generated">
            <a:extLst>
              <a:ext uri="{FF2B5EF4-FFF2-40B4-BE49-F238E27FC236}">
                <a16:creationId xmlns:a16="http://schemas.microsoft.com/office/drawing/2014/main" id="{4D96F3A7-E6B5-4BCD-924E-D0809F5EBCDA}"/>
              </a:ext>
            </a:extLst>
          </p:cNvPr>
          <p:cNvPicPr>
            <a:picLocks noChangeAspect="1"/>
          </p:cNvPicPr>
          <p:nvPr/>
        </p:nvPicPr>
        <p:blipFill>
          <a:blip r:embed="rId4"/>
          <a:stretch>
            <a:fillRect/>
          </a:stretch>
        </p:blipFill>
        <p:spPr>
          <a:xfrm>
            <a:off x="261375" y="6190467"/>
            <a:ext cx="962429" cy="971550"/>
          </a:xfrm>
          <a:prstGeom prst="rect">
            <a:avLst/>
          </a:prstGeom>
        </p:spPr>
      </p:pic>
      <p:pic>
        <p:nvPicPr>
          <p:cNvPr id="22" name="Picture 23" descr="Logo&#10;&#10;Description automatically generated">
            <a:extLst>
              <a:ext uri="{FF2B5EF4-FFF2-40B4-BE49-F238E27FC236}">
                <a16:creationId xmlns:a16="http://schemas.microsoft.com/office/drawing/2014/main" id="{C21EA5C5-1F39-4993-9648-791AB37683BE}"/>
              </a:ext>
            </a:extLst>
          </p:cNvPr>
          <p:cNvPicPr>
            <a:picLocks noChangeAspect="1"/>
          </p:cNvPicPr>
          <p:nvPr/>
        </p:nvPicPr>
        <p:blipFill>
          <a:blip r:embed="rId5"/>
          <a:stretch>
            <a:fillRect/>
          </a:stretch>
        </p:blipFill>
        <p:spPr>
          <a:xfrm>
            <a:off x="8403689" y="6376602"/>
            <a:ext cx="2744351" cy="581668"/>
          </a:xfrm>
          <a:prstGeom prst="rect">
            <a:avLst/>
          </a:prstGeom>
        </p:spPr>
      </p:pic>
      <p:sp>
        <p:nvSpPr>
          <p:cNvPr id="28" name="TextBox 27">
            <a:extLst>
              <a:ext uri="{FF2B5EF4-FFF2-40B4-BE49-F238E27FC236}">
                <a16:creationId xmlns:a16="http://schemas.microsoft.com/office/drawing/2014/main" id="{A57E3FF6-17F6-48EA-889D-A6348378FFBE}"/>
              </a:ext>
            </a:extLst>
          </p:cNvPr>
          <p:cNvSpPr txBox="1"/>
          <p:nvPr/>
        </p:nvSpPr>
        <p:spPr>
          <a:xfrm>
            <a:off x="1462888" y="6377555"/>
            <a:ext cx="6655479"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dirty="0">
                <a:latin typeface="Calibri"/>
                <a:cs typeface="Calibri"/>
              </a:rPr>
              <a:t>This </a:t>
            </a:r>
            <a:r>
              <a:rPr lang="en-US" sz="900" dirty="0">
                <a:ea typeface="+mn-lt"/>
                <a:cs typeface="+mn-lt"/>
              </a:rPr>
              <a:t>program is supported by the Health Resources and Services Administration (HRSA) of the U.S. Department of Health and Human Services (HHS) as part of an award totaling $741,201.00 with 0% financed with non-governmental sources. This information or content and conclusions are those of the author(s) and do not necessarily represent the official views of, nor an endorsement, by HRSA, HHS or the U.S. Government. </a:t>
            </a:r>
          </a:p>
          <a:p>
            <a:pPr algn="l"/>
            <a:endParaRPr lang="en-US" sz="900" dirty="0"/>
          </a:p>
        </p:txBody>
      </p:sp>
      <p:sp>
        <p:nvSpPr>
          <p:cNvPr id="2" name="Title 1"/>
          <p:cNvSpPr>
            <a:spLocks noGrp="1"/>
          </p:cNvSpPr>
          <p:nvPr>
            <p:ph type="ctrTitle"/>
          </p:nvPr>
        </p:nvSpPr>
        <p:spPr>
          <a:xfrm>
            <a:off x="516435" y="-599662"/>
            <a:ext cx="3342678" cy="3236967"/>
          </a:xfrm>
        </p:spPr>
        <p:txBody>
          <a:bodyPr anchor="b">
            <a:normAutofit/>
          </a:bodyPr>
          <a:lstStyle/>
          <a:p>
            <a:pPr>
              <a:lnSpc>
                <a:spcPct val="90000"/>
              </a:lnSpc>
            </a:pPr>
            <a:r>
              <a:rPr lang="en-US" sz="5400" b="1" dirty="0">
                <a:cs typeface="Calibri Light"/>
              </a:rPr>
              <a:t>Virtual  </a:t>
            </a:r>
            <a:br>
              <a:rPr lang="en-US" sz="5400" b="1" dirty="0">
                <a:cs typeface="Calibri Light"/>
              </a:rPr>
            </a:br>
            <a:r>
              <a:rPr lang="en-US" sz="5400" b="1" dirty="0">
                <a:cs typeface="Calibri Light"/>
              </a:rPr>
              <a:t>Town Hall</a:t>
            </a:r>
            <a:br>
              <a:rPr lang="en-US" sz="4800" dirty="0">
                <a:cs typeface="Calibri Light"/>
              </a:rPr>
            </a:br>
            <a:endParaRPr lang="en-US" sz="3200" i="1" dirty="0">
              <a:cs typeface="Calibri Light"/>
            </a:endParaRPr>
          </a:p>
        </p:txBody>
      </p:sp>
      <p:sp>
        <p:nvSpPr>
          <p:cNvPr id="39" name="Oval 38">
            <a:extLst>
              <a:ext uri="{FF2B5EF4-FFF2-40B4-BE49-F238E27FC236}">
                <a16:creationId xmlns:a16="http://schemas.microsoft.com/office/drawing/2014/main" id="{EAF6F0A8-6490-4606-A92C-0424B4C60BF6}"/>
              </a:ext>
            </a:extLst>
          </p:cNvPr>
          <p:cNvSpPr/>
          <p:nvPr/>
        </p:nvSpPr>
        <p:spPr>
          <a:xfrm>
            <a:off x="4202061" y="1348058"/>
            <a:ext cx="1794660" cy="1579591"/>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dirty="0"/>
              <a:t>FREE AND OPEN TO THE PUBLIC</a:t>
            </a:r>
          </a:p>
        </p:txBody>
      </p:sp>
      <p:sp>
        <p:nvSpPr>
          <p:cNvPr id="46" name="TextBox 45">
            <a:extLst>
              <a:ext uri="{FF2B5EF4-FFF2-40B4-BE49-F238E27FC236}">
                <a16:creationId xmlns:a16="http://schemas.microsoft.com/office/drawing/2014/main" id="{40CD47AC-263D-441D-BDE6-C6C51DD51737}"/>
              </a:ext>
            </a:extLst>
          </p:cNvPr>
          <p:cNvSpPr txBox="1"/>
          <p:nvPr/>
        </p:nvSpPr>
        <p:spPr>
          <a:xfrm>
            <a:off x="348258" y="2221294"/>
            <a:ext cx="327685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ea typeface="+mn-lt"/>
                <a:cs typeface="+mn-lt"/>
              </a:rPr>
              <a:t>Monroe County </a:t>
            </a:r>
            <a:endParaRPr lang="en-US" sz="2000" dirty="0">
              <a:ea typeface="+mn-lt"/>
              <a:cs typeface="+mn-lt"/>
            </a:endParaRPr>
          </a:p>
          <a:p>
            <a:pPr algn="ctr"/>
            <a:r>
              <a:rPr lang="en-US" sz="2000" i="1" dirty="0">
                <a:ea typeface="+mn-lt"/>
                <a:cs typeface="+mn-lt"/>
              </a:rPr>
              <a:t>Problem-Solving Courts: Stories and Statistics</a:t>
            </a:r>
            <a:endParaRPr lang="en-US" sz="2000" dirty="0"/>
          </a:p>
        </p:txBody>
      </p:sp>
      <p:sp>
        <p:nvSpPr>
          <p:cNvPr id="24" name="TextBox 23">
            <a:extLst>
              <a:ext uri="{FF2B5EF4-FFF2-40B4-BE49-F238E27FC236}">
                <a16:creationId xmlns:a16="http://schemas.microsoft.com/office/drawing/2014/main" id="{2C42D690-EE85-4CBA-B7FD-2DA5A6331FF5}"/>
              </a:ext>
            </a:extLst>
          </p:cNvPr>
          <p:cNvSpPr txBox="1"/>
          <p:nvPr/>
        </p:nvSpPr>
        <p:spPr>
          <a:xfrm>
            <a:off x="4006951" y="5279102"/>
            <a:ext cx="6938459" cy="871180"/>
          </a:xfrm>
          <a:prstGeom prst="snipRoundRect">
            <a:avLst/>
          </a:prstGeom>
          <a:solidFill>
            <a:schemeClr val="bg2">
              <a:alpha val="60000"/>
            </a:schemeClr>
          </a:solidFill>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i="1" dirty="0"/>
              <a:t>Hosted by the </a:t>
            </a:r>
            <a:r>
              <a:rPr lang="en-US" sz="1600" b="1" i="1" dirty="0"/>
              <a:t>Viterbo University VOICE Initiative</a:t>
            </a:r>
            <a:r>
              <a:rPr lang="en-US" sz="1400" b="1" i="1" dirty="0"/>
              <a:t> and </a:t>
            </a:r>
            <a:r>
              <a:rPr lang="en-US" sz="1600" b="1" i="1" dirty="0"/>
              <a:t>Monroe County</a:t>
            </a:r>
          </a:p>
          <a:p>
            <a:pPr algn="ctr"/>
            <a:r>
              <a:rPr lang="en-US" sz="1600" b="1" dirty="0"/>
              <a:t>To register: </a:t>
            </a:r>
            <a:r>
              <a:rPr lang="en-US" sz="1600" b="1" dirty="0">
                <a:ea typeface="+mn-lt"/>
                <a:cs typeface="+mn-lt"/>
              </a:rPr>
              <a:t>  </a:t>
            </a:r>
          </a:p>
          <a:p>
            <a:pPr algn="ctr"/>
            <a:r>
              <a:rPr lang="en-US" sz="1600" b="1" dirty="0">
                <a:ea typeface="+mn-lt"/>
                <a:cs typeface="+mn-lt"/>
              </a:rPr>
              <a:t>https://www.viterbo.edu/voice/voice-town-hall</a:t>
            </a:r>
            <a:endParaRPr lang="en-US" sz="1600" b="1"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B0914-AD04-47E3-830C-7310BCAD8D00}"/>
              </a:ext>
            </a:extLst>
          </p:cNvPr>
          <p:cNvSpPr>
            <a:spLocks noGrp="1"/>
          </p:cNvSpPr>
          <p:nvPr>
            <p:ph type="title"/>
          </p:nvPr>
        </p:nvSpPr>
        <p:spPr>
          <a:xfrm>
            <a:off x="3137515" y="909390"/>
            <a:ext cx="7764363" cy="1421927"/>
          </a:xfrm>
        </p:spPr>
        <p:txBody>
          <a:bodyPr wrap="square" anchor="t">
            <a:normAutofit/>
          </a:bodyPr>
          <a:lstStyle/>
          <a:p>
            <a:pPr>
              <a:lnSpc>
                <a:spcPct val="90000"/>
              </a:lnSpc>
            </a:pPr>
            <a:r>
              <a:rPr lang="en-US" dirty="0"/>
              <a:t>Treatment Courts are successful </a:t>
            </a:r>
            <a:r>
              <a:rPr lang="en-US" sz="1800" dirty="0"/>
              <a:t>(Judge Radcliffe)</a:t>
            </a:r>
          </a:p>
        </p:txBody>
      </p:sp>
      <p:sp>
        <p:nvSpPr>
          <p:cNvPr id="10" name="Freeform: Shape 9">
            <a:extLst>
              <a:ext uri="{FF2B5EF4-FFF2-40B4-BE49-F238E27FC236}">
                <a16:creationId xmlns:a16="http://schemas.microsoft.com/office/drawing/2014/main" id="{6D438371-A37F-43CB-8166-3E9115593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57690" y="-121916"/>
            <a:ext cx="1738096" cy="988783"/>
          </a:xfrm>
          <a:custGeom>
            <a:avLst/>
            <a:gdLst>
              <a:gd name="connsiteX0" fmla="*/ 958943 w 1853969"/>
              <a:gd name="connsiteY0" fmla="*/ 1614 h 926985"/>
              <a:gd name="connsiteX1" fmla="*/ 1852355 w 1853969"/>
              <a:gd name="connsiteY1" fmla="*/ 895026 h 926985"/>
              <a:gd name="connsiteX2" fmla="*/ 1853969 w 1853969"/>
              <a:gd name="connsiteY2" fmla="*/ 926985 h 926985"/>
              <a:gd name="connsiteX3" fmla="*/ 1390476 w 1853969"/>
              <a:gd name="connsiteY3" fmla="*/ 926985 h 926985"/>
              <a:gd name="connsiteX4" fmla="*/ 926984 w 1853969"/>
              <a:gd name="connsiteY4" fmla="*/ 463493 h 926985"/>
              <a:gd name="connsiteX5" fmla="*/ 463493 w 1853969"/>
              <a:gd name="connsiteY5" fmla="*/ 926985 h 926985"/>
              <a:gd name="connsiteX6" fmla="*/ 0 w 1853969"/>
              <a:gd name="connsiteY6" fmla="*/ 926985 h 926985"/>
              <a:gd name="connsiteX7" fmla="*/ 926985 w 1853969"/>
              <a:gd name="connsiteY7" fmla="*/ 0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69" h="926985">
                <a:moveTo>
                  <a:pt x="958943" y="1614"/>
                </a:moveTo>
                <a:lnTo>
                  <a:pt x="1852355" y="895026"/>
                </a:lnTo>
                <a:lnTo>
                  <a:pt x="1853969" y="926985"/>
                </a:lnTo>
                <a:lnTo>
                  <a:pt x="1390476" y="926985"/>
                </a:lnTo>
                <a:cubicBezTo>
                  <a:pt x="1390476" y="671005"/>
                  <a:pt x="1182964" y="463493"/>
                  <a:pt x="926984" y="463493"/>
                </a:cubicBezTo>
                <a:cubicBezTo>
                  <a:pt x="671005" y="463493"/>
                  <a:pt x="463493" y="671005"/>
                  <a:pt x="463493" y="926985"/>
                </a:cubicBezTo>
                <a:lnTo>
                  <a:pt x="0" y="926985"/>
                </a:lnTo>
                <a:cubicBezTo>
                  <a:pt x="0" y="415026"/>
                  <a:pt x="415025" y="0"/>
                  <a:pt x="926985" y="0"/>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2" name="Oval 11">
            <a:extLst>
              <a:ext uri="{FF2B5EF4-FFF2-40B4-BE49-F238E27FC236}">
                <a16:creationId xmlns:a16="http://schemas.microsoft.com/office/drawing/2014/main" id="{2AE18936-8FC4-4357-B2D0-AEEAFF4D7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38109" y="-18297"/>
            <a:ext cx="114238" cy="437427"/>
          </a:xfrm>
          <a:prstGeom prst="ellipse">
            <a:avLst/>
          </a:prstGeom>
          <a:solidFill>
            <a:schemeClr val="bg2">
              <a:lumMod val="90000"/>
              <a:lumOff val="10000"/>
            </a:schemeClr>
          </a:solidFill>
          <a:ln>
            <a:noFill/>
          </a:ln>
          <a:effectLst>
            <a:innerShdw blurRad="63500" dist="254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3CF94A42-720D-4B81-8D24-E4A974DE0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18397" y="1028132"/>
            <a:ext cx="114238" cy="437427"/>
          </a:xfrm>
          <a:prstGeom prst="ellipse">
            <a:avLst/>
          </a:prstGeom>
          <a:solidFill>
            <a:schemeClr val="bg2">
              <a:lumMod val="90000"/>
              <a:lumOff val="10000"/>
            </a:schemeClr>
          </a:solidFill>
          <a:ln>
            <a:noFill/>
          </a:ln>
          <a:effectLst>
            <a:innerShdw blurRad="63500" dist="254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E15EB72A-E1B0-4CE0-BB0D-BEFCDF8EF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296115" y="-140028"/>
            <a:ext cx="1738096" cy="1112448"/>
          </a:xfrm>
          <a:custGeom>
            <a:avLst/>
            <a:gdLst>
              <a:gd name="connsiteX0" fmla="*/ 959154 w 1853969"/>
              <a:gd name="connsiteY0" fmla="*/ 1828 h 1042921"/>
              <a:gd name="connsiteX1" fmla="*/ 1842210 w 1853969"/>
              <a:gd name="connsiteY1" fmla="*/ 884883 h 1042921"/>
              <a:gd name="connsiteX2" fmla="*/ 1849183 w 1853969"/>
              <a:gd name="connsiteY2" fmla="*/ 936288 h 1042921"/>
              <a:gd name="connsiteX3" fmla="*/ 1853969 w 1853969"/>
              <a:gd name="connsiteY3" fmla="*/ 1042921 h 1042921"/>
              <a:gd name="connsiteX4" fmla="*/ 1390476 w 1853969"/>
              <a:gd name="connsiteY4" fmla="*/ 1042921 h 1042921"/>
              <a:gd name="connsiteX5" fmla="*/ 926984 w 1853969"/>
              <a:gd name="connsiteY5" fmla="*/ 521461 h 1042921"/>
              <a:gd name="connsiteX6" fmla="*/ 463493 w 1853969"/>
              <a:gd name="connsiteY6" fmla="*/ 1042921 h 1042921"/>
              <a:gd name="connsiteX7" fmla="*/ 0 w 1853969"/>
              <a:gd name="connsiteY7" fmla="*/ 1042921 h 1042921"/>
              <a:gd name="connsiteX8" fmla="*/ 926985 w 1853969"/>
              <a:gd name="connsiteY8" fmla="*/ 0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3969" h="1042921">
                <a:moveTo>
                  <a:pt x="959154" y="1828"/>
                </a:moveTo>
                <a:lnTo>
                  <a:pt x="1842210" y="884883"/>
                </a:lnTo>
                <a:lnTo>
                  <a:pt x="1849183" y="936288"/>
                </a:lnTo>
                <a:cubicBezTo>
                  <a:pt x="1852348" y="971348"/>
                  <a:pt x="1853969" y="1006922"/>
                  <a:pt x="1853969" y="1042921"/>
                </a:cubicBezTo>
                <a:lnTo>
                  <a:pt x="1390476" y="1042921"/>
                </a:lnTo>
                <a:cubicBezTo>
                  <a:pt x="1390476" y="754927"/>
                  <a:pt x="1182964" y="521461"/>
                  <a:pt x="926984" y="521461"/>
                </a:cubicBezTo>
                <a:cubicBezTo>
                  <a:pt x="671005" y="521461"/>
                  <a:pt x="463493" y="754927"/>
                  <a:pt x="463493" y="1042921"/>
                </a:cubicBezTo>
                <a:lnTo>
                  <a:pt x="0" y="1042921"/>
                </a:lnTo>
                <a:cubicBezTo>
                  <a:pt x="0" y="466932"/>
                  <a:pt x="415025" y="0"/>
                  <a:pt x="926985" y="0"/>
                </a:cubicBezTo>
                <a:close/>
              </a:path>
            </a:pathLst>
          </a:custGeom>
          <a:solidFill>
            <a:schemeClr val="bg2">
              <a:lumMod val="50000"/>
              <a:lumOff val="50000"/>
              <a:alpha val="2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Oval 17">
            <a:extLst>
              <a:ext uri="{FF2B5EF4-FFF2-40B4-BE49-F238E27FC236}">
                <a16:creationId xmlns:a16="http://schemas.microsoft.com/office/drawing/2014/main" id="{88D9FE19-3EE9-41F7-8054-F2C86DBEB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663" y="5044290"/>
            <a:ext cx="337500" cy="384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1E53B97E-2319-4647-B1F4-AEB263658412}"/>
              </a:ext>
            </a:extLst>
          </p:cNvPr>
          <p:cNvSpPr>
            <a:spLocks noGrp="1"/>
          </p:cNvSpPr>
          <p:nvPr>
            <p:ph idx="1"/>
          </p:nvPr>
        </p:nvSpPr>
        <p:spPr>
          <a:xfrm>
            <a:off x="3224904" y="2507978"/>
            <a:ext cx="5080098" cy="3243155"/>
          </a:xfrm>
        </p:spPr>
        <p:txBody>
          <a:bodyPr vert="horz" wrap="square" lIns="0" tIns="0" rIns="0" bIns="0" rtlCol="0" anchor="t">
            <a:noAutofit/>
          </a:bodyPr>
          <a:lstStyle/>
          <a:p>
            <a:pPr marL="0" indent="0">
              <a:buNone/>
            </a:pPr>
            <a:r>
              <a:rPr lang="en-US" sz="2000" dirty="0">
                <a:solidFill>
                  <a:srgbClr val="FFFFFF"/>
                </a:solidFill>
                <a:ea typeface="+mn-lt"/>
                <a:cs typeface="+mn-lt"/>
              </a:rPr>
              <a:t>•Single Most Successful Intervention in Criminal Justice System</a:t>
            </a:r>
            <a:endParaRPr lang="en-US" sz="2000" dirty="0">
              <a:solidFill>
                <a:srgbClr val="FFFFFF"/>
              </a:solidFill>
            </a:endParaRPr>
          </a:p>
          <a:p>
            <a:pPr marL="0" indent="0">
              <a:buNone/>
            </a:pPr>
            <a:r>
              <a:rPr lang="en-US" sz="2000" dirty="0">
                <a:solidFill>
                  <a:srgbClr val="FFFFFF"/>
                </a:solidFill>
                <a:ea typeface="+mn-lt"/>
                <a:cs typeface="+mn-lt"/>
              </a:rPr>
              <a:t>•Saves lives, improves education, housing, employment and financial stability</a:t>
            </a:r>
            <a:endParaRPr lang="en-US" sz="2000" dirty="0">
              <a:solidFill>
                <a:srgbClr val="FFFFFF"/>
              </a:solidFill>
            </a:endParaRPr>
          </a:p>
          <a:p>
            <a:pPr marL="0" indent="0">
              <a:buNone/>
            </a:pPr>
            <a:r>
              <a:rPr lang="en-US" sz="2000" dirty="0">
                <a:solidFill>
                  <a:srgbClr val="FFFFFF"/>
                </a:solidFill>
                <a:ea typeface="+mn-lt"/>
                <a:cs typeface="+mn-lt"/>
              </a:rPr>
              <a:t>•Promotes family and limits foster care needs</a:t>
            </a:r>
            <a:endParaRPr lang="en-US" sz="2000" dirty="0">
              <a:solidFill>
                <a:srgbClr val="FFFFFF"/>
              </a:solidFill>
            </a:endParaRPr>
          </a:p>
          <a:p>
            <a:pPr marL="0" indent="0">
              <a:buNone/>
            </a:pPr>
            <a:r>
              <a:rPr lang="en-US" sz="2000" dirty="0">
                <a:solidFill>
                  <a:srgbClr val="FFFFFF"/>
                </a:solidFill>
                <a:ea typeface="+mn-lt"/>
                <a:cs typeface="+mn-lt"/>
              </a:rPr>
              <a:t>•About 50%-75% of participants graduate program, which is more than double success rates for probation and general inmate population</a:t>
            </a:r>
            <a:endParaRPr lang="en-US" sz="2000" dirty="0">
              <a:solidFill>
                <a:srgbClr val="FFFFFF"/>
              </a:solidFill>
            </a:endParaRPr>
          </a:p>
          <a:p>
            <a:endParaRPr lang="en-US" sz="1600" dirty="0"/>
          </a:p>
        </p:txBody>
      </p:sp>
      <p:grpSp>
        <p:nvGrpSpPr>
          <p:cNvPr id="20" name="Group 19">
            <a:extLst>
              <a:ext uri="{FF2B5EF4-FFF2-40B4-BE49-F238E27FC236}">
                <a16:creationId xmlns:a16="http://schemas.microsoft.com/office/drawing/2014/main" id="{1D7EF0A0-9237-4001-884B-9E0F5ECE49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02432" y="3657600"/>
            <a:ext cx="2511837" cy="2694286"/>
            <a:chOff x="9469123" y="4029759"/>
            <a:chExt cx="2679292" cy="2525894"/>
          </a:xfrm>
        </p:grpSpPr>
        <p:sp>
          <p:nvSpPr>
            <p:cNvPr id="21" name="Freeform: Shape 20">
              <a:extLst>
                <a:ext uri="{FF2B5EF4-FFF2-40B4-BE49-F238E27FC236}">
                  <a16:creationId xmlns:a16="http://schemas.microsoft.com/office/drawing/2014/main" id="{149490B2-2AF9-4660-9B40-248A345D9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9988415" y="4029759"/>
              <a:ext cx="2160000" cy="252589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508000" dist="203200" dir="7320000">
                <a:schemeClr val="accent1">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Oval 21">
              <a:extLst>
                <a:ext uri="{FF2B5EF4-FFF2-40B4-BE49-F238E27FC236}">
                  <a16:creationId xmlns:a16="http://schemas.microsoft.com/office/drawing/2014/main" id="{0364A160-6ADA-4260-92B9-9BD8B6681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009123" y="3693413"/>
              <a:ext cx="1080000" cy="216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85556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A2241-8F83-4B72-B7E6-550B8769ACB8}"/>
              </a:ext>
            </a:extLst>
          </p:cNvPr>
          <p:cNvSpPr>
            <a:spLocks noGrp="1"/>
          </p:cNvSpPr>
          <p:nvPr>
            <p:ph type="title"/>
          </p:nvPr>
        </p:nvSpPr>
        <p:spPr>
          <a:xfrm>
            <a:off x="516433" y="619053"/>
            <a:ext cx="5097363" cy="2131046"/>
          </a:xfrm>
        </p:spPr>
        <p:txBody>
          <a:bodyPr wrap="square" anchor="t">
            <a:normAutofit/>
          </a:bodyPr>
          <a:lstStyle/>
          <a:p>
            <a:r>
              <a:rPr lang="en-US" dirty="0"/>
              <a:t>Treatment Courts Save Money</a:t>
            </a:r>
            <a:endParaRPr lang="en-US" sz="2000" dirty="0"/>
          </a:p>
        </p:txBody>
      </p:sp>
      <p:sp>
        <p:nvSpPr>
          <p:cNvPr id="10" name="Freeform: Shape 9">
            <a:extLst>
              <a:ext uri="{FF2B5EF4-FFF2-40B4-BE49-F238E27FC236}">
                <a16:creationId xmlns:a16="http://schemas.microsoft.com/office/drawing/2014/main" id="{3D9C5E96-4B08-49CB-9B3B-C1AAEF478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26248" y="3483021"/>
            <a:ext cx="974224" cy="1347144"/>
          </a:xfrm>
          <a:custGeom>
            <a:avLst/>
            <a:gdLst>
              <a:gd name="connsiteX0" fmla="*/ 42436 w 1039173"/>
              <a:gd name="connsiteY0" fmla="*/ 1098043 h 1262947"/>
              <a:gd name="connsiteX1" fmla="*/ 0 w 1039173"/>
              <a:gd name="connsiteY1" fmla="*/ 992947 h 1262947"/>
              <a:gd name="connsiteX2" fmla="*/ 10971 w 1039173"/>
              <a:gd name="connsiteY2" fmla="*/ 938533 h 1262947"/>
              <a:gd name="connsiteX3" fmla="*/ 15626 w 1039173"/>
              <a:gd name="connsiteY3" fmla="*/ 931034 h 1262947"/>
              <a:gd name="connsiteX4" fmla="*/ 540000 w 1039173"/>
              <a:gd name="connsiteY4" fmla="*/ 0 h 1262947"/>
              <a:gd name="connsiteX5" fmla="*/ 1039173 w 1039173"/>
              <a:gd name="connsiteY5" fmla="*/ 886289 h 1262947"/>
              <a:gd name="connsiteX6" fmla="*/ 676270 w 1039173"/>
              <a:gd name="connsiteY6" fmla="*/ 1249191 h 1262947"/>
              <a:gd name="connsiteX7" fmla="*/ 540000 w 1039173"/>
              <a:gd name="connsiteY7" fmla="*/ 1262947 h 1262947"/>
              <a:gd name="connsiteX8" fmla="*/ 42436 w 1039173"/>
              <a:gd name="connsiteY8" fmla="*/ 109804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173" h="1262947">
                <a:moveTo>
                  <a:pt x="42436" y="1098043"/>
                </a:moveTo>
                <a:cubicBezTo>
                  <a:pt x="15110" y="1065741"/>
                  <a:pt x="0" y="1030226"/>
                  <a:pt x="0" y="992947"/>
                </a:cubicBezTo>
                <a:cubicBezTo>
                  <a:pt x="0" y="974307"/>
                  <a:pt x="3778" y="956109"/>
                  <a:pt x="10971" y="938533"/>
                </a:cubicBezTo>
                <a:lnTo>
                  <a:pt x="15626" y="931034"/>
                </a:lnTo>
                <a:lnTo>
                  <a:pt x="540000" y="0"/>
                </a:lnTo>
                <a:lnTo>
                  <a:pt x="1039173" y="886289"/>
                </a:lnTo>
                <a:lnTo>
                  <a:pt x="676270" y="1249191"/>
                </a:lnTo>
                <a:lnTo>
                  <a:pt x="540000" y="1262947"/>
                </a:lnTo>
                <a:cubicBezTo>
                  <a:pt x="316324" y="1262947"/>
                  <a:pt x="124412" y="1194950"/>
                  <a:pt x="42436" y="1098043"/>
                </a:cubicBez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34BC7717-08D0-4F8E-ABDE-EB0EA3FE9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13737" y="3396986"/>
            <a:ext cx="576000" cy="972733"/>
          </a:xfrm>
          <a:custGeom>
            <a:avLst/>
            <a:gdLst>
              <a:gd name="connsiteX0" fmla="*/ 375096 w 540000"/>
              <a:gd name="connsiteY0" fmla="*/ 995146 h 1037582"/>
              <a:gd name="connsiteX1" fmla="*/ 270000 w 540000"/>
              <a:gd name="connsiteY1" fmla="*/ 1037582 h 1037582"/>
              <a:gd name="connsiteX2" fmla="*/ 0 w 540000"/>
              <a:gd name="connsiteY2" fmla="*/ 497582 h 1037582"/>
              <a:gd name="connsiteX3" fmla="*/ 164904 w 540000"/>
              <a:gd name="connsiteY3" fmla="*/ 18 h 1037582"/>
              <a:gd name="connsiteX4" fmla="*/ 164933 w 540000"/>
              <a:gd name="connsiteY4" fmla="*/ 0 h 1037582"/>
              <a:gd name="connsiteX5" fmla="*/ 526244 w 540000"/>
              <a:gd name="connsiteY5" fmla="*/ 361311 h 1037582"/>
              <a:gd name="connsiteX6" fmla="*/ 540000 w 540000"/>
              <a:gd name="connsiteY6" fmla="*/ 497582 h 1037582"/>
              <a:gd name="connsiteX7" fmla="*/ 375096 w 540000"/>
              <a:gd name="connsiteY7" fmla="*/ 995146 h 10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1037582">
                <a:moveTo>
                  <a:pt x="375096" y="995146"/>
                </a:moveTo>
                <a:cubicBezTo>
                  <a:pt x="342794" y="1022472"/>
                  <a:pt x="307279" y="1037582"/>
                  <a:pt x="270000" y="1037582"/>
                </a:cubicBezTo>
                <a:cubicBezTo>
                  <a:pt x="120883" y="1037582"/>
                  <a:pt x="0" y="795816"/>
                  <a:pt x="0" y="497582"/>
                </a:cubicBezTo>
                <a:cubicBezTo>
                  <a:pt x="0" y="273907"/>
                  <a:pt x="67997" y="81994"/>
                  <a:pt x="164904" y="18"/>
                </a:cubicBezTo>
                <a:lnTo>
                  <a:pt x="164933" y="0"/>
                </a:lnTo>
                <a:lnTo>
                  <a:pt x="526244" y="361311"/>
                </a:lnTo>
                <a:lnTo>
                  <a:pt x="540000" y="497582"/>
                </a:lnTo>
                <a:cubicBezTo>
                  <a:pt x="540000" y="721257"/>
                  <a:pt x="472003" y="913170"/>
                  <a:pt x="375096" y="9951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63872C46-B8EE-4180-9880-92D409734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1391" y="3515349"/>
            <a:ext cx="337500" cy="384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7A0E4EDF-8C5D-4DBA-A24A-4F3531B43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910" y="5644162"/>
            <a:ext cx="1849190" cy="1671038"/>
          </a:xfrm>
          <a:custGeom>
            <a:avLst/>
            <a:gdLst>
              <a:gd name="connsiteX0" fmla="*/ 986235 w 1972470"/>
              <a:gd name="connsiteY0" fmla="*/ 0 h 1566598"/>
              <a:gd name="connsiteX1" fmla="*/ 1972470 w 1972470"/>
              <a:gd name="connsiteY1" fmla="*/ 986235 h 1566598"/>
              <a:gd name="connsiteX2" fmla="*/ 1804037 w 1972470"/>
              <a:gd name="connsiteY2" fmla="*/ 1537649 h 1566598"/>
              <a:gd name="connsiteX3" fmla="*/ 1780151 w 1972470"/>
              <a:gd name="connsiteY3" fmla="*/ 1566598 h 1566598"/>
              <a:gd name="connsiteX4" fmla="*/ 192319 w 1972470"/>
              <a:gd name="connsiteY4" fmla="*/ 1566598 h 1566598"/>
              <a:gd name="connsiteX5" fmla="*/ 168434 w 1972470"/>
              <a:gd name="connsiteY5" fmla="*/ 1537649 h 1566598"/>
              <a:gd name="connsiteX6" fmla="*/ 0 w 1972470"/>
              <a:gd name="connsiteY6" fmla="*/ 986235 h 1566598"/>
              <a:gd name="connsiteX7" fmla="*/ 986235 w 1972470"/>
              <a:gd name="connsiteY7" fmla="*/ 0 h 15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470" h="1566598">
                <a:moveTo>
                  <a:pt x="986235" y="0"/>
                </a:moveTo>
                <a:cubicBezTo>
                  <a:pt x="1530918" y="0"/>
                  <a:pt x="1972470" y="441552"/>
                  <a:pt x="1972470" y="986235"/>
                </a:cubicBezTo>
                <a:cubicBezTo>
                  <a:pt x="1972470" y="1190491"/>
                  <a:pt x="1910377" y="1380245"/>
                  <a:pt x="1804037" y="1537649"/>
                </a:cubicBezTo>
                <a:lnTo>
                  <a:pt x="1780151" y="1566598"/>
                </a:lnTo>
                <a:lnTo>
                  <a:pt x="192319" y="1566598"/>
                </a:lnTo>
                <a:lnTo>
                  <a:pt x="168434" y="1537649"/>
                </a:lnTo>
                <a:cubicBezTo>
                  <a:pt x="62094" y="1380245"/>
                  <a:pt x="0" y="1190491"/>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1651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4B172DA8-10D6-4E40-800F-8D66182E3273}"/>
              </a:ext>
            </a:extLst>
          </p:cNvPr>
          <p:cNvSpPr>
            <a:spLocks noGrp="1"/>
          </p:cNvSpPr>
          <p:nvPr>
            <p:ph idx="1"/>
          </p:nvPr>
        </p:nvSpPr>
        <p:spPr>
          <a:xfrm>
            <a:off x="6694289" y="1622213"/>
            <a:ext cx="4219276" cy="4031826"/>
          </a:xfrm>
        </p:spPr>
        <p:txBody>
          <a:bodyPr vert="horz" lIns="0" tIns="0" rIns="0" bIns="0" rtlCol="0" anchor="t">
            <a:normAutofit fontScale="92500"/>
          </a:bodyPr>
          <a:lstStyle/>
          <a:p>
            <a:pPr marL="0" indent="0">
              <a:buNone/>
            </a:pPr>
            <a:r>
              <a:rPr lang="en-US" dirty="0">
                <a:solidFill>
                  <a:srgbClr val="FFFFFF"/>
                </a:solidFill>
                <a:ea typeface="+mn-lt"/>
                <a:cs typeface="+mn-lt"/>
              </a:rPr>
              <a:t>•For every $1.00 invested, Treatment Courts return on average 4 to 12 times that investment</a:t>
            </a:r>
            <a:endParaRPr lang="en-US" dirty="0">
              <a:solidFill>
                <a:srgbClr val="FFFFFF"/>
              </a:solidFill>
            </a:endParaRPr>
          </a:p>
          <a:p>
            <a:pPr marL="0" indent="0">
              <a:buNone/>
            </a:pPr>
            <a:r>
              <a:rPr lang="en-US" dirty="0">
                <a:solidFill>
                  <a:srgbClr val="FFFFFF"/>
                </a:solidFill>
                <a:ea typeface="+mn-lt"/>
                <a:cs typeface="+mn-lt"/>
              </a:rPr>
              <a:t>•Reduced crime and recidivism</a:t>
            </a:r>
            <a:endParaRPr lang="en-US" dirty="0">
              <a:solidFill>
                <a:srgbClr val="FFFFFF"/>
              </a:solidFill>
            </a:endParaRPr>
          </a:p>
          <a:p>
            <a:pPr marL="0" indent="0">
              <a:buNone/>
            </a:pPr>
            <a:r>
              <a:rPr lang="en-US" dirty="0">
                <a:solidFill>
                  <a:srgbClr val="FFFFFF"/>
                </a:solidFill>
                <a:ea typeface="+mn-lt"/>
                <a:cs typeface="+mn-lt"/>
              </a:rPr>
              <a:t>•Reduced incarceration</a:t>
            </a:r>
            <a:endParaRPr lang="en-US" dirty="0">
              <a:solidFill>
                <a:srgbClr val="FFFFFF"/>
              </a:solidFill>
            </a:endParaRPr>
          </a:p>
          <a:p>
            <a:pPr marL="0" indent="0">
              <a:buNone/>
            </a:pPr>
            <a:r>
              <a:rPr lang="en-US" dirty="0">
                <a:solidFill>
                  <a:srgbClr val="FFFFFF"/>
                </a:solidFill>
                <a:ea typeface="+mn-lt"/>
                <a:cs typeface="+mn-lt"/>
              </a:rPr>
              <a:t>•Reduced costs to system</a:t>
            </a:r>
            <a:endParaRPr lang="en-US" dirty="0">
              <a:solidFill>
                <a:srgbClr val="FFFFFF"/>
              </a:solidFill>
            </a:endParaRPr>
          </a:p>
          <a:p>
            <a:pPr marL="0" indent="0">
              <a:buNone/>
            </a:pPr>
            <a:r>
              <a:rPr lang="en-US" dirty="0">
                <a:solidFill>
                  <a:srgbClr val="FFFFFF"/>
                </a:solidFill>
                <a:ea typeface="+mn-lt"/>
                <a:cs typeface="+mn-lt"/>
              </a:rPr>
              <a:t>•Reduced need for services</a:t>
            </a:r>
            <a:endParaRPr lang="en-US" dirty="0">
              <a:solidFill>
                <a:srgbClr val="FFFFFF"/>
              </a:solidFill>
            </a:endParaRPr>
          </a:p>
          <a:p>
            <a:endParaRPr lang="en-US" sz="2000" dirty="0"/>
          </a:p>
        </p:txBody>
      </p:sp>
    </p:spTree>
    <p:extLst>
      <p:ext uri="{BB962C8B-B14F-4D97-AF65-F5344CB8AC3E}">
        <p14:creationId xmlns:p14="http://schemas.microsoft.com/office/powerpoint/2010/main" val="119055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7291C-A348-4825-907A-187052180C67}"/>
              </a:ext>
            </a:extLst>
          </p:cNvPr>
          <p:cNvSpPr>
            <a:spLocks noGrp="1"/>
          </p:cNvSpPr>
          <p:nvPr>
            <p:ph type="title"/>
          </p:nvPr>
        </p:nvSpPr>
        <p:spPr>
          <a:xfrm>
            <a:off x="516434" y="585893"/>
            <a:ext cx="3342679" cy="5913119"/>
          </a:xfrm>
        </p:spPr>
        <p:txBody>
          <a:bodyPr wrap="square" anchor="ctr">
            <a:normAutofit/>
          </a:bodyPr>
          <a:lstStyle/>
          <a:p>
            <a:r>
              <a:rPr lang="en-US" dirty="0"/>
              <a:t>Recovery: Treatment and Sobriety</a:t>
            </a:r>
            <a:br>
              <a:rPr lang="en-US" dirty="0"/>
            </a:br>
            <a:r>
              <a:rPr lang="en-US" dirty="0"/>
              <a:t> </a:t>
            </a:r>
            <a:endParaRPr lang="en-US" sz="1800"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6467" y="0"/>
            <a:ext cx="7163533" cy="73152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67387A8-30D3-4FE1-8F2B-E164CD2E092D}"/>
              </a:ext>
            </a:extLst>
          </p:cNvPr>
          <p:cNvGraphicFramePr>
            <a:graphicFrameLocks noGrp="1"/>
          </p:cNvGraphicFramePr>
          <p:nvPr>
            <p:ph idx="1"/>
            <p:extLst>
              <p:ext uri="{D42A27DB-BD31-4B8C-83A1-F6EECF244321}">
                <p14:modId xmlns:p14="http://schemas.microsoft.com/office/powerpoint/2010/main" val="3485295254"/>
              </p:ext>
            </p:extLst>
          </p:nvPr>
        </p:nvGraphicFramePr>
        <p:xfrm>
          <a:off x="4938117" y="585893"/>
          <a:ext cx="5975450" cy="6143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3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Monroe County Statistics </a:t>
            </a:r>
            <a:endParaRPr lang="en-US" sz="2000" dirty="0"/>
          </a:p>
        </p:txBody>
      </p:sp>
      <p:sp>
        <p:nvSpPr>
          <p:cNvPr id="3" name="Content Placeholder 2"/>
          <p:cNvSpPr>
            <a:spLocks noGrp="1"/>
          </p:cNvSpPr>
          <p:nvPr>
            <p:ph idx="1"/>
          </p:nvPr>
        </p:nvSpPr>
        <p:spPr>
          <a:xfrm>
            <a:off x="459508" y="1801762"/>
            <a:ext cx="9648588" cy="3979625"/>
          </a:xfrm>
        </p:spPr>
        <p:txBody>
          <a:bodyPr>
            <a:normAutofit lnSpcReduction="10000"/>
          </a:bodyPr>
          <a:lstStyle/>
          <a:p>
            <a:r>
              <a:rPr lang="en-US" dirty="0">
                <a:solidFill>
                  <a:srgbClr val="FFFFFF"/>
                </a:solidFill>
              </a:rPr>
              <a:t>DA’s office reports a 400% increase in the number of drug charges from 2011 to 2018 – 41% of new cases are repeat offenders</a:t>
            </a:r>
          </a:p>
          <a:p>
            <a:r>
              <a:rPr lang="en-US" dirty="0">
                <a:solidFill>
                  <a:srgbClr val="FFFFFF"/>
                </a:solidFill>
              </a:rPr>
              <a:t>In 2020 51% of charged drug possession cases were referred to the Monroe County Drug Court. </a:t>
            </a:r>
          </a:p>
          <a:p>
            <a:r>
              <a:rPr lang="en-US" dirty="0">
                <a:solidFill>
                  <a:srgbClr val="FFFFFF"/>
                </a:solidFill>
              </a:rPr>
              <a:t>50% of Department of Corrections ATR’s were referred to Drug Court</a:t>
            </a:r>
          </a:p>
          <a:p>
            <a:r>
              <a:rPr lang="en-US" dirty="0">
                <a:solidFill>
                  <a:srgbClr val="FFFFFF"/>
                </a:solidFill>
              </a:rPr>
              <a:t>40 referrals received since inception, 52% accepted into program</a:t>
            </a:r>
          </a:p>
          <a:p>
            <a:r>
              <a:rPr lang="en-US" dirty="0">
                <a:solidFill>
                  <a:srgbClr val="FFFFFF"/>
                </a:solidFill>
              </a:rPr>
              <a:t>Currently 13 active participants</a:t>
            </a:r>
          </a:p>
        </p:txBody>
      </p:sp>
    </p:spTree>
    <p:extLst>
      <p:ext uri="{BB962C8B-B14F-4D97-AF65-F5344CB8AC3E}">
        <p14:creationId xmlns:p14="http://schemas.microsoft.com/office/powerpoint/2010/main" val="367244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Statement</a:t>
            </a:r>
            <a:endParaRPr lang="en-US" sz="1800" dirty="0"/>
          </a:p>
        </p:txBody>
      </p:sp>
      <p:sp>
        <p:nvSpPr>
          <p:cNvPr id="3" name="Content Placeholder 2"/>
          <p:cNvSpPr>
            <a:spLocks noGrp="1"/>
          </p:cNvSpPr>
          <p:nvPr>
            <p:ph idx="1"/>
          </p:nvPr>
        </p:nvSpPr>
        <p:spPr>
          <a:xfrm>
            <a:off x="339726" y="2113199"/>
            <a:ext cx="11090274" cy="3979625"/>
          </a:xfrm>
        </p:spPr>
        <p:txBody>
          <a:bodyPr/>
          <a:lstStyle/>
          <a:p>
            <a:pPr marL="0" marR="0" algn="ctr">
              <a:spcBef>
                <a:spcPts val="0"/>
              </a:spcBef>
              <a:spcAft>
                <a:spcPts val="0"/>
              </a:spcAft>
            </a:pPr>
            <a:endParaRPr lang="en-US"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800" i="1" dirty="0">
                <a:solidFill>
                  <a:srgbClr val="FFFFFF"/>
                </a:solidFill>
                <a:ea typeface="Times New Roman" panose="02020603050405020304" pitchFamily="18" charset="0"/>
              </a:rPr>
              <a:t>By providing intensive monitoring, individualized treatment, and comprehensive services to substance dependent offenders, the Monroe County Drug Court will enhance public health and safety, reduce recidivism, and enable participants to break the cycle of addiction.  </a:t>
            </a:r>
          </a:p>
          <a:p>
            <a:endParaRPr lang="en-US" dirty="0"/>
          </a:p>
        </p:txBody>
      </p:sp>
    </p:spTree>
    <p:extLst>
      <p:ext uri="{BB962C8B-B14F-4D97-AF65-F5344CB8AC3E}">
        <p14:creationId xmlns:p14="http://schemas.microsoft.com/office/powerpoint/2010/main" val="20532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D2300-820A-41C4-8C4B-2B23673A27B5}"/>
              </a:ext>
            </a:extLst>
          </p:cNvPr>
          <p:cNvSpPr>
            <a:spLocks noGrp="1"/>
          </p:cNvSpPr>
          <p:nvPr>
            <p:ph type="title"/>
          </p:nvPr>
        </p:nvSpPr>
        <p:spPr>
          <a:xfrm>
            <a:off x="516434" y="585893"/>
            <a:ext cx="3342679" cy="5913119"/>
          </a:xfrm>
        </p:spPr>
        <p:txBody>
          <a:bodyPr wrap="square" anchor="ctr">
            <a:normAutofit/>
          </a:bodyPr>
          <a:lstStyle/>
          <a:p>
            <a:r>
              <a:rPr lang="en-US" dirty="0"/>
              <a:t>Team Members </a:t>
            </a:r>
            <a:endParaRPr lang="en-US" sz="1800" dirty="0"/>
          </a:p>
        </p:txBody>
      </p:sp>
      <p:sp>
        <p:nvSpPr>
          <p:cNvPr id="22" name="Rectangle 21">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6467" y="0"/>
            <a:ext cx="7163533" cy="73152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C554E8D1-B18D-421C-95F9-666EA2369248}"/>
              </a:ext>
            </a:extLst>
          </p:cNvPr>
          <p:cNvGraphicFramePr>
            <a:graphicFrameLocks noGrp="1"/>
          </p:cNvGraphicFramePr>
          <p:nvPr>
            <p:ph idx="1"/>
            <p:extLst>
              <p:ext uri="{D42A27DB-BD31-4B8C-83A1-F6EECF244321}">
                <p14:modId xmlns:p14="http://schemas.microsoft.com/office/powerpoint/2010/main" val="848481628"/>
              </p:ext>
            </p:extLst>
          </p:nvPr>
        </p:nvGraphicFramePr>
        <p:xfrm>
          <a:off x="4385672" y="379726"/>
          <a:ext cx="6497210" cy="6556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642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779FB4-9984-4DEA-BA20-C42EA33083D0}"/>
              </a:ext>
            </a:extLst>
          </p:cNvPr>
          <p:cNvSpPr>
            <a:spLocks noGrp="1"/>
          </p:cNvSpPr>
          <p:nvPr>
            <p:ph type="title"/>
          </p:nvPr>
        </p:nvSpPr>
        <p:spPr>
          <a:xfrm>
            <a:off x="516433" y="619053"/>
            <a:ext cx="5097363" cy="1421926"/>
          </a:xfrm>
        </p:spPr>
        <p:txBody>
          <a:bodyPr wrap="square" anchor="t">
            <a:normAutofit/>
          </a:bodyPr>
          <a:lstStyle/>
          <a:p>
            <a:r>
              <a:rPr lang="en-US"/>
              <a:t>The Community </a:t>
            </a:r>
          </a:p>
        </p:txBody>
      </p:sp>
      <p:grpSp>
        <p:nvGrpSpPr>
          <p:cNvPr id="29" name="Group 28">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2160" y="2114969"/>
            <a:ext cx="688366" cy="811206"/>
            <a:chOff x="5243759" y="1363788"/>
            <a:chExt cx="734257" cy="760506"/>
          </a:xfrm>
        </p:grpSpPr>
        <p:sp>
          <p:nvSpPr>
            <p:cNvPr id="30"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3" name="Picture 12">
            <a:extLst>
              <a:ext uri="{FF2B5EF4-FFF2-40B4-BE49-F238E27FC236}">
                <a16:creationId xmlns:a16="http://schemas.microsoft.com/office/drawing/2014/main" id="{61932E0E-F122-4BA8-86D7-4E8CA3EBB777}"/>
              </a:ext>
            </a:extLst>
          </p:cNvPr>
          <p:cNvPicPr>
            <a:picLocks noChangeAspect="1"/>
          </p:cNvPicPr>
          <p:nvPr/>
        </p:nvPicPr>
        <p:blipFill>
          <a:blip r:embed="rId2"/>
          <a:stretch>
            <a:fillRect/>
          </a:stretch>
        </p:blipFill>
        <p:spPr>
          <a:xfrm>
            <a:off x="516434" y="3140932"/>
            <a:ext cx="5412879" cy="3148306"/>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4EC2A212-41E3-4F85-9C7C-09DB64A81668}"/>
              </a:ext>
            </a:extLst>
          </p:cNvPr>
          <p:cNvSpPr>
            <a:spLocks noGrp="1"/>
          </p:cNvSpPr>
          <p:nvPr>
            <p:ph idx="1"/>
          </p:nvPr>
        </p:nvSpPr>
        <p:spPr>
          <a:xfrm>
            <a:off x="6694289" y="1622213"/>
            <a:ext cx="4219276" cy="4876800"/>
          </a:xfrm>
        </p:spPr>
        <p:txBody>
          <a:bodyPr vert="horz" lIns="0" tIns="0" rIns="0" bIns="0" rtlCol="0" anchor="t">
            <a:normAutofit/>
          </a:bodyPr>
          <a:lstStyle/>
          <a:p>
            <a:pPr marL="0" indent="0">
              <a:lnSpc>
                <a:spcPct val="100000"/>
              </a:lnSpc>
              <a:buNone/>
            </a:pPr>
            <a:r>
              <a:rPr lang="en-US" dirty="0">
                <a:solidFill>
                  <a:srgbClr val="FFFFFF"/>
                </a:solidFill>
                <a:ea typeface="+mn-lt"/>
                <a:cs typeface="+mn-lt"/>
              </a:rPr>
              <a:t>•Drug Court Team will solicit guidance from community members and Advisory Panel</a:t>
            </a:r>
            <a:endParaRPr lang="en-US" dirty="0">
              <a:solidFill>
                <a:srgbClr val="FFFFFF"/>
              </a:solidFill>
            </a:endParaRPr>
          </a:p>
          <a:p>
            <a:pPr marL="0" indent="0">
              <a:lnSpc>
                <a:spcPct val="100000"/>
              </a:lnSpc>
              <a:buNone/>
            </a:pPr>
            <a:r>
              <a:rPr lang="en-US" dirty="0">
                <a:solidFill>
                  <a:srgbClr val="FFFFFF"/>
                </a:solidFill>
                <a:ea typeface="+mn-lt"/>
                <a:cs typeface="+mn-lt"/>
              </a:rPr>
              <a:t>•Success depends on cooperation along all levels of criminal justice system, including law enforcement, social workers, clerk of courts, prosecutors, defense counsel, probation,  treatment providers, community leaders and local business</a:t>
            </a:r>
            <a:endParaRPr lang="en-US" dirty="0">
              <a:solidFill>
                <a:srgbClr val="FFFFFF"/>
              </a:solidFill>
            </a:endParaRPr>
          </a:p>
          <a:p>
            <a:pPr>
              <a:lnSpc>
                <a:spcPct val="100000"/>
              </a:lnSpc>
            </a:pPr>
            <a:endParaRPr lang="en-US" dirty="0"/>
          </a:p>
        </p:txBody>
      </p:sp>
    </p:spTree>
    <p:extLst>
      <p:ext uri="{BB962C8B-B14F-4D97-AF65-F5344CB8AC3E}">
        <p14:creationId xmlns:p14="http://schemas.microsoft.com/office/powerpoint/2010/main" val="14996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Components</a:t>
            </a:r>
            <a:endParaRPr lang="en-US" sz="1800" dirty="0"/>
          </a:p>
        </p:txBody>
      </p:sp>
      <p:sp>
        <p:nvSpPr>
          <p:cNvPr id="3" name="Content Placeholder 2"/>
          <p:cNvSpPr>
            <a:spLocks noGrp="1"/>
          </p:cNvSpPr>
          <p:nvPr>
            <p:ph idx="1"/>
          </p:nvPr>
        </p:nvSpPr>
        <p:spPr/>
        <p:txBody>
          <a:bodyPr>
            <a:normAutofit/>
          </a:bodyPr>
          <a:lstStyle/>
          <a:p>
            <a:r>
              <a:rPr lang="en-US" dirty="0">
                <a:solidFill>
                  <a:srgbClr val="FFFFFF"/>
                </a:solidFill>
              </a:rPr>
              <a:t>Eligibility Criteria &amp; Referral Process</a:t>
            </a:r>
          </a:p>
          <a:p>
            <a:r>
              <a:rPr lang="en-US" dirty="0">
                <a:solidFill>
                  <a:srgbClr val="FFFFFF"/>
                </a:solidFill>
              </a:rPr>
              <a:t>Phases/Program Structure</a:t>
            </a:r>
          </a:p>
          <a:p>
            <a:r>
              <a:rPr lang="en-US" dirty="0">
                <a:solidFill>
                  <a:srgbClr val="FFFFFF"/>
                </a:solidFill>
              </a:rPr>
              <a:t>Status Hearings</a:t>
            </a:r>
          </a:p>
          <a:p>
            <a:r>
              <a:rPr lang="en-US" dirty="0">
                <a:solidFill>
                  <a:srgbClr val="FFFFFF"/>
                </a:solidFill>
              </a:rPr>
              <a:t>Incentives &amp; Sanctions</a:t>
            </a:r>
          </a:p>
          <a:p>
            <a:r>
              <a:rPr lang="en-US" dirty="0">
                <a:solidFill>
                  <a:srgbClr val="FFFFFF"/>
                </a:solidFill>
              </a:rPr>
              <a:t>Community Supervision </a:t>
            </a:r>
          </a:p>
          <a:p>
            <a:pPr marL="0" indent="0">
              <a:buNone/>
            </a:pPr>
            <a:r>
              <a:rPr lang="en-US" dirty="0"/>
              <a:t> </a:t>
            </a:r>
          </a:p>
          <a:p>
            <a:endParaRPr lang="en-US" dirty="0"/>
          </a:p>
        </p:txBody>
      </p:sp>
    </p:spTree>
    <p:extLst>
      <p:ext uri="{BB962C8B-B14F-4D97-AF65-F5344CB8AC3E}">
        <p14:creationId xmlns:p14="http://schemas.microsoft.com/office/powerpoint/2010/main" val="136470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Role of Treatment</a:t>
            </a:r>
            <a:br>
              <a:rPr lang="en-US" dirty="0"/>
            </a:br>
            <a:endParaRPr lang="en-US" dirty="0"/>
          </a:p>
        </p:txBody>
      </p:sp>
      <p:sp>
        <p:nvSpPr>
          <p:cNvPr id="3" name="Content Placeholder 2"/>
          <p:cNvSpPr>
            <a:spLocks noGrp="1"/>
          </p:cNvSpPr>
          <p:nvPr>
            <p:ph idx="1"/>
          </p:nvPr>
        </p:nvSpPr>
        <p:spPr>
          <a:xfrm>
            <a:off x="550863" y="2113199"/>
            <a:ext cx="11090274" cy="4345967"/>
          </a:xfrm>
        </p:spPr>
        <p:txBody>
          <a:bodyPr>
            <a:normAutofit fontScale="92500" lnSpcReduction="10000"/>
          </a:bodyPr>
          <a:lstStyle/>
          <a:p>
            <a:r>
              <a:rPr lang="en-US" dirty="0">
                <a:solidFill>
                  <a:srgbClr val="FFFFFF"/>
                </a:solidFill>
              </a:rPr>
              <a:t>Continuum of care</a:t>
            </a:r>
          </a:p>
          <a:p>
            <a:r>
              <a:rPr lang="en-US" dirty="0">
                <a:solidFill>
                  <a:srgbClr val="FFFFFF"/>
                </a:solidFill>
              </a:rPr>
              <a:t>Team Representation </a:t>
            </a:r>
          </a:p>
          <a:p>
            <a:r>
              <a:rPr lang="en-US" dirty="0">
                <a:solidFill>
                  <a:srgbClr val="FFFFFF"/>
                </a:solidFill>
              </a:rPr>
              <a:t>Evidence-Based Practices</a:t>
            </a:r>
          </a:p>
          <a:p>
            <a:pPr lvl="1"/>
            <a:r>
              <a:rPr lang="en-US" sz="2000" dirty="0">
                <a:solidFill>
                  <a:srgbClr val="FFFFFF"/>
                </a:solidFill>
              </a:rPr>
              <a:t>Treatment Modalities </a:t>
            </a:r>
          </a:p>
          <a:p>
            <a:pPr lvl="1"/>
            <a:r>
              <a:rPr lang="en-US" sz="2000" dirty="0">
                <a:solidFill>
                  <a:srgbClr val="FFFFFF"/>
                </a:solidFill>
              </a:rPr>
              <a:t>Provider Training and Credentials </a:t>
            </a:r>
          </a:p>
          <a:p>
            <a:pPr lvl="1"/>
            <a:r>
              <a:rPr lang="en-US" sz="2000" dirty="0">
                <a:solidFill>
                  <a:srgbClr val="FFFFFF"/>
                </a:solidFill>
              </a:rPr>
              <a:t>Client Autonomy </a:t>
            </a:r>
          </a:p>
          <a:p>
            <a:pPr lvl="1"/>
            <a:r>
              <a:rPr lang="en-US" sz="2000" dirty="0">
                <a:solidFill>
                  <a:srgbClr val="FFFFFF"/>
                </a:solidFill>
              </a:rPr>
              <a:t>Dosage and Duration</a:t>
            </a:r>
          </a:p>
          <a:p>
            <a:pPr lvl="1"/>
            <a:r>
              <a:rPr lang="en-US" sz="2000" dirty="0">
                <a:solidFill>
                  <a:srgbClr val="FFFFFF"/>
                </a:solidFill>
              </a:rPr>
              <a:t>Case Management</a:t>
            </a:r>
          </a:p>
          <a:p>
            <a:pPr lvl="1"/>
            <a:r>
              <a:rPr lang="en-US" sz="2000" dirty="0">
                <a:solidFill>
                  <a:srgbClr val="FFFFFF"/>
                </a:solidFill>
              </a:rPr>
              <a:t>Barriers</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7120646" y="2705841"/>
            <a:ext cx="2701250" cy="3375193"/>
          </a:xfrm>
          <a:prstGeom prst="rect">
            <a:avLst/>
          </a:prstGeom>
        </p:spPr>
      </p:pic>
    </p:spTree>
    <p:extLst>
      <p:ext uri="{BB962C8B-B14F-4D97-AF65-F5344CB8AC3E}">
        <p14:creationId xmlns:p14="http://schemas.microsoft.com/office/powerpoint/2010/main" val="206450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CA0C-0B43-49F9-A6DE-EBBB197FEECF}"/>
              </a:ext>
            </a:extLst>
          </p:cNvPr>
          <p:cNvSpPr>
            <a:spLocks noGrp="1"/>
          </p:cNvSpPr>
          <p:nvPr>
            <p:ph type="title"/>
          </p:nvPr>
        </p:nvSpPr>
        <p:spPr/>
        <p:txBody>
          <a:bodyPr/>
          <a:lstStyle/>
          <a:p>
            <a:r>
              <a:rPr lang="en-US" dirty="0"/>
              <a:t>Program completion is key </a:t>
            </a:r>
            <a:endParaRPr lang="en-US" sz="1800" dirty="0"/>
          </a:p>
        </p:txBody>
      </p:sp>
      <p:sp>
        <p:nvSpPr>
          <p:cNvPr id="3" name="Content Placeholder 2">
            <a:extLst>
              <a:ext uri="{FF2B5EF4-FFF2-40B4-BE49-F238E27FC236}">
                <a16:creationId xmlns:a16="http://schemas.microsoft.com/office/drawing/2014/main" id="{E5F5C25D-44C5-474F-BE79-C4E1AF9DDEC5}"/>
              </a:ext>
            </a:extLst>
          </p:cNvPr>
          <p:cNvSpPr>
            <a:spLocks noGrp="1"/>
          </p:cNvSpPr>
          <p:nvPr>
            <p:ph idx="1"/>
          </p:nvPr>
        </p:nvSpPr>
        <p:spPr>
          <a:xfrm>
            <a:off x="550863" y="2113199"/>
            <a:ext cx="11090274" cy="4309714"/>
          </a:xfrm>
        </p:spPr>
        <p:txBody>
          <a:bodyPr vert="horz" wrap="square" lIns="0" tIns="0" rIns="0" bIns="0" rtlCol="0" anchor="t">
            <a:normAutofit/>
          </a:bodyPr>
          <a:lstStyle/>
          <a:p>
            <a:r>
              <a:rPr lang="en-US" sz="3200" dirty="0">
                <a:solidFill>
                  <a:srgbClr val="FFFFFF"/>
                </a:solidFill>
              </a:rPr>
              <a:t>Long-term reduction in recidivism</a:t>
            </a:r>
          </a:p>
          <a:p>
            <a:pPr lvl="1"/>
            <a:r>
              <a:rPr lang="en-US" sz="2200" dirty="0">
                <a:solidFill>
                  <a:srgbClr val="FFFFFF"/>
                </a:solidFill>
              </a:rPr>
              <a:t>An evaluation of the Multnomah County (Portland, Oregon) Drug Court found that crime was reduced by 30% over 5 years, and effects on crime were still detectable an astounding 14 years from arrest. </a:t>
            </a:r>
          </a:p>
          <a:p>
            <a:pPr marL="0" indent="0">
              <a:buNone/>
            </a:pPr>
            <a:r>
              <a:rPr lang="en-US" dirty="0">
                <a:solidFill>
                  <a:srgbClr val="FFFFFF"/>
                </a:solidFill>
                <a:ea typeface="+mn-lt"/>
                <a:cs typeface="+mn-lt"/>
              </a:rPr>
              <a:t>•</a:t>
            </a:r>
            <a:r>
              <a:rPr lang="en-US" sz="3200" dirty="0">
                <a:solidFill>
                  <a:srgbClr val="FFFFFF"/>
                </a:solidFill>
                <a:ea typeface="+mn-lt"/>
                <a:cs typeface="+mn-lt"/>
              </a:rPr>
              <a:t>Improved quality of life</a:t>
            </a:r>
          </a:p>
          <a:p>
            <a:pPr lvl="1"/>
            <a:r>
              <a:rPr lang="en-US" sz="2200" dirty="0">
                <a:solidFill>
                  <a:srgbClr val="FFFFFF"/>
                </a:solidFill>
                <a:ea typeface="+mn-lt"/>
                <a:cs typeface="+mn-lt"/>
              </a:rPr>
              <a:t>Reduction in mental health symptoms, substance use reductions, greater participation in prosocial activities (school, employment, community service, family relationships)</a:t>
            </a:r>
            <a:endParaRPr lang="en-US" sz="2200" dirty="0">
              <a:solidFill>
                <a:srgbClr val="FFFFFF"/>
              </a:solidFill>
            </a:endParaRPr>
          </a:p>
          <a:p>
            <a:pPr marL="0" indent="0">
              <a:buNone/>
            </a:pPr>
            <a:endParaRPr lang="en-US" sz="3200" dirty="0"/>
          </a:p>
          <a:p>
            <a:endParaRPr lang="en-US" dirty="0">
              <a:solidFill>
                <a:srgbClr val="FFFFFF">
                  <a:alpha val="60000"/>
                </a:srgbClr>
              </a:solidFill>
            </a:endParaRPr>
          </a:p>
          <a:p>
            <a:endParaRPr lang="en-US" dirty="0">
              <a:solidFill>
                <a:srgbClr val="FFFFFF">
                  <a:alpha val="60000"/>
                </a:srgbClr>
              </a:solidFill>
            </a:endParaRPr>
          </a:p>
          <a:p>
            <a:pPr marL="0" indent="0">
              <a:buNone/>
            </a:pPr>
            <a:endParaRPr lang="en-US" dirty="0">
              <a:solidFill>
                <a:srgbClr val="FFFFFF">
                  <a:alpha val="60000"/>
                </a:srgbClr>
              </a:solidFill>
            </a:endParaRPr>
          </a:p>
        </p:txBody>
      </p:sp>
    </p:spTree>
    <p:extLst>
      <p:ext uri="{BB962C8B-B14F-4D97-AF65-F5344CB8AC3E}">
        <p14:creationId xmlns:p14="http://schemas.microsoft.com/office/powerpoint/2010/main" val="402647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3D4E2-C31C-4124-9BDE-98AE3B028ECC}"/>
              </a:ext>
            </a:extLst>
          </p:cNvPr>
          <p:cNvSpPr>
            <a:spLocks noGrp="1"/>
          </p:cNvSpPr>
          <p:nvPr>
            <p:ph type="title"/>
          </p:nvPr>
        </p:nvSpPr>
        <p:spPr>
          <a:xfrm>
            <a:off x="516434" y="585893"/>
            <a:ext cx="3342679" cy="5913119"/>
          </a:xfrm>
        </p:spPr>
        <p:txBody>
          <a:bodyPr wrap="square" anchor="ctr">
            <a:normAutofit/>
          </a:bodyPr>
          <a:lstStyle/>
          <a:p>
            <a:r>
              <a:rPr lang="en-US" dirty="0"/>
              <a:t>Schedule </a:t>
            </a:r>
            <a:endParaRPr lang="en-US" sz="1800"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6467" y="0"/>
            <a:ext cx="7163533" cy="73152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A93C4E5-11BF-4766-A822-6388A2A6D667}"/>
              </a:ext>
            </a:extLst>
          </p:cNvPr>
          <p:cNvGraphicFramePr>
            <a:graphicFrameLocks noGrp="1"/>
          </p:cNvGraphicFramePr>
          <p:nvPr>
            <p:ph idx="1"/>
            <p:extLst>
              <p:ext uri="{D42A27DB-BD31-4B8C-83A1-F6EECF244321}">
                <p14:modId xmlns:p14="http://schemas.microsoft.com/office/powerpoint/2010/main" val="311021534"/>
              </p:ext>
            </p:extLst>
          </p:nvPr>
        </p:nvGraphicFramePr>
        <p:xfrm>
          <a:off x="4938117" y="585893"/>
          <a:ext cx="5975450" cy="6143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16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05F101-BB0C-43D3-9E6D-F50BEDA1B5D4}"/>
              </a:ext>
            </a:extLst>
          </p:cNvPr>
          <p:cNvSpPr>
            <a:spLocks noGrp="1"/>
          </p:cNvSpPr>
          <p:nvPr>
            <p:ph type="title"/>
          </p:nvPr>
        </p:nvSpPr>
        <p:spPr>
          <a:xfrm>
            <a:off x="516434" y="585893"/>
            <a:ext cx="3342679" cy="5913119"/>
          </a:xfrm>
        </p:spPr>
        <p:txBody>
          <a:bodyPr wrap="square" anchor="ctr">
            <a:normAutofit/>
          </a:bodyPr>
          <a:lstStyle/>
          <a:p>
            <a:r>
              <a:rPr lang="en-US" dirty="0"/>
              <a:t>Successes </a:t>
            </a:r>
            <a:endParaRPr lang="en-US" sz="1800"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6467" y="0"/>
            <a:ext cx="7163533" cy="73152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4CC325E-F52E-4181-B0A1-156E9CC8DB3A}"/>
              </a:ext>
            </a:extLst>
          </p:cNvPr>
          <p:cNvGraphicFramePr>
            <a:graphicFrameLocks noGrp="1"/>
          </p:cNvGraphicFramePr>
          <p:nvPr>
            <p:ph idx="1"/>
            <p:extLst>
              <p:ext uri="{D42A27DB-BD31-4B8C-83A1-F6EECF244321}">
                <p14:modId xmlns:p14="http://schemas.microsoft.com/office/powerpoint/2010/main" val="3619634923"/>
              </p:ext>
            </p:extLst>
          </p:nvPr>
        </p:nvGraphicFramePr>
        <p:xfrm>
          <a:off x="4938117" y="585893"/>
          <a:ext cx="5975450" cy="6143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26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Court Saves Lives</a:t>
            </a:r>
            <a:endParaRPr lang="en-US" sz="1800" dirty="0"/>
          </a:p>
        </p:txBody>
      </p:sp>
      <p:sp>
        <p:nvSpPr>
          <p:cNvPr id="3" name="Content Placeholder 2"/>
          <p:cNvSpPr>
            <a:spLocks noGrp="1"/>
          </p:cNvSpPr>
          <p:nvPr>
            <p:ph idx="1"/>
          </p:nvPr>
        </p:nvSpPr>
        <p:spPr>
          <a:xfrm>
            <a:off x="458872" y="1617118"/>
            <a:ext cx="11090274" cy="4507215"/>
          </a:xfrm>
        </p:spPr>
        <p:txBody>
          <a:bodyPr/>
          <a:lstStyle/>
          <a:p>
            <a:r>
              <a:rPr lang="en-US" sz="2800" dirty="0">
                <a:solidFill>
                  <a:schemeClr val="accent2">
                    <a:lumMod val="60000"/>
                    <a:lumOff val="40000"/>
                    <a:alpha val="60000"/>
                  </a:schemeClr>
                </a:solidFill>
              </a:rPr>
              <a:t>Drug Court story </a:t>
            </a:r>
          </a:p>
          <a:p>
            <a:pPr marL="0" indent="0">
              <a:lnSpc>
                <a:spcPct val="100000"/>
              </a:lnSpc>
              <a:spcBef>
                <a:spcPts val="0"/>
              </a:spcBef>
              <a:spcAft>
                <a:spcPts val="0"/>
              </a:spcAft>
              <a:buNone/>
            </a:pPr>
            <a:r>
              <a:rPr lang="en-US" i="1" dirty="0">
                <a:solidFill>
                  <a:schemeClr val="accent2">
                    <a:lumMod val="60000"/>
                    <a:lumOff val="40000"/>
                    <a:alpha val="60000"/>
                  </a:schemeClr>
                </a:solidFill>
              </a:rPr>
              <a:t>“My proudest accomplishment so far is being sober for 7 months and not </a:t>
            </a:r>
          </a:p>
          <a:p>
            <a:pPr marL="0" indent="0">
              <a:lnSpc>
                <a:spcPct val="100000"/>
              </a:lnSpc>
              <a:spcBef>
                <a:spcPts val="0"/>
              </a:spcBef>
              <a:spcAft>
                <a:spcPts val="0"/>
              </a:spcAft>
              <a:buNone/>
            </a:pPr>
            <a:r>
              <a:rPr lang="en-US" i="1" dirty="0">
                <a:solidFill>
                  <a:schemeClr val="accent2">
                    <a:lumMod val="60000"/>
                    <a:lumOff val="40000"/>
                    <a:alpha val="60000"/>
                  </a:schemeClr>
                </a:solidFill>
              </a:rPr>
              <a:t>having cps involved with my newborn son.”</a:t>
            </a:r>
          </a:p>
          <a:p>
            <a:endParaRPr lang="en-US" dirty="0"/>
          </a:p>
          <a:p>
            <a:r>
              <a:rPr lang="en-US" sz="2800" dirty="0">
                <a:solidFill>
                  <a:schemeClr val="accent3">
                    <a:lumMod val="60000"/>
                    <a:lumOff val="40000"/>
                    <a:alpha val="60000"/>
                  </a:schemeClr>
                </a:solidFill>
              </a:rPr>
              <a:t>OWI Court story</a:t>
            </a:r>
          </a:p>
          <a:p>
            <a:pPr lvl="1"/>
            <a:r>
              <a:rPr lang="en-US" sz="2200" i="1" dirty="0">
                <a:solidFill>
                  <a:schemeClr val="accent3">
                    <a:lumMod val="60000"/>
                    <a:lumOff val="40000"/>
                    <a:alpha val="60000"/>
                  </a:schemeClr>
                </a:solidFill>
              </a:rPr>
              <a:t>“If not for treatment court and it’s staff I’d be dead or drunk right NOW.”</a:t>
            </a:r>
          </a:p>
          <a:p>
            <a:pPr lvl="1"/>
            <a:r>
              <a:rPr lang="en-US" sz="2200" i="1" dirty="0">
                <a:solidFill>
                  <a:schemeClr val="accent3">
                    <a:lumMod val="60000"/>
                    <a:lumOff val="40000"/>
                    <a:alpha val="60000"/>
                  </a:schemeClr>
                </a:solidFill>
              </a:rPr>
              <a:t>“You folks took a chance on an out of control drunk and I am forever grateful.”</a:t>
            </a:r>
          </a:p>
        </p:txBody>
      </p:sp>
    </p:spTree>
    <p:extLst>
      <p:ext uri="{BB962C8B-B14F-4D97-AF65-F5344CB8AC3E}">
        <p14:creationId xmlns:p14="http://schemas.microsoft.com/office/powerpoint/2010/main" val="419440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437D-F415-4929-8EA4-80FB81B11818}"/>
              </a:ext>
            </a:extLst>
          </p:cNvPr>
          <p:cNvSpPr>
            <a:spLocks noGrp="1"/>
          </p:cNvSpPr>
          <p:nvPr>
            <p:ph type="title"/>
          </p:nvPr>
        </p:nvSpPr>
        <p:spPr/>
        <p:txBody>
          <a:bodyPr/>
          <a:lstStyle/>
          <a:p>
            <a:r>
              <a:rPr lang="en-US" dirty="0"/>
              <a:t>Questions? </a:t>
            </a:r>
            <a:endParaRPr lang="en-US" sz="1800" dirty="0"/>
          </a:p>
        </p:txBody>
      </p:sp>
      <p:sp>
        <p:nvSpPr>
          <p:cNvPr id="3" name="Content Placeholder 2">
            <a:extLst>
              <a:ext uri="{FF2B5EF4-FFF2-40B4-BE49-F238E27FC236}">
                <a16:creationId xmlns:a16="http://schemas.microsoft.com/office/drawing/2014/main" id="{852AEBE1-BFB2-4591-AE9F-16A57C4B8BCB}"/>
              </a:ext>
            </a:extLst>
          </p:cNvPr>
          <p:cNvSpPr>
            <a:spLocks noGrp="1"/>
          </p:cNvSpPr>
          <p:nvPr>
            <p:ph idx="1"/>
          </p:nvPr>
        </p:nvSpPr>
        <p:spPr/>
        <p:txBody>
          <a:bodyPr>
            <a:normAutofit/>
          </a:bodyPr>
          <a:lstStyle/>
          <a:p>
            <a:pPr>
              <a:lnSpc>
                <a:spcPct val="100000"/>
              </a:lnSpc>
              <a:spcBef>
                <a:spcPts val="0"/>
              </a:spcBef>
              <a:spcAft>
                <a:spcPts val="0"/>
              </a:spcAft>
            </a:pPr>
            <a:endParaRPr lang="en-US" dirty="0">
              <a:solidFill>
                <a:srgbClr val="FFFFFF"/>
              </a:solidFill>
            </a:endParaRPr>
          </a:p>
          <a:p>
            <a:pPr>
              <a:lnSpc>
                <a:spcPct val="100000"/>
              </a:lnSpc>
              <a:spcBef>
                <a:spcPts val="0"/>
              </a:spcBef>
              <a:spcAft>
                <a:spcPts val="0"/>
              </a:spcAft>
            </a:pPr>
            <a:endParaRPr lang="en-US" dirty="0">
              <a:solidFill>
                <a:srgbClr val="FFFFFF"/>
              </a:solidFill>
            </a:endParaRPr>
          </a:p>
          <a:p>
            <a:pPr>
              <a:lnSpc>
                <a:spcPct val="100000"/>
              </a:lnSpc>
              <a:spcBef>
                <a:spcPts val="0"/>
              </a:spcBef>
              <a:spcAft>
                <a:spcPts val="0"/>
              </a:spcAft>
            </a:pPr>
            <a:r>
              <a:rPr lang="en-US" dirty="0">
                <a:solidFill>
                  <a:srgbClr val="FFFFFF"/>
                </a:solidFill>
              </a:rPr>
              <a:t>Any future questions can be directed to:</a:t>
            </a:r>
          </a:p>
          <a:p>
            <a:pPr marL="0" indent="0">
              <a:lnSpc>
                <a:spcPct val="100000"/>
              </a:lnSpc>
              <a:spcBef>
                <a:spcPts val="0"/>
              </a:spcBef>
              <a:spcAft>
                <a:spcPts val="0"/>
              </a:spcAft>
              <a:buNone/>
            </a:pPr>
            <a:r>
              <a:rPr lang="en-US" dirty="0">
                <a:solidFill>
                  <a:srgbClr val="FFFFFF"/>
                </a:solidFill>
              </a:rPr>
              <a:t>	Tara Nichols, Monroe County Justice Programs Assistant Coordinator</a:t>
            </a:r>
          </a:p>
          <a:p>
            <a:pPr marL="0" indent="0">
              <a:lnSpc>
                <a:spcPct val="100000"/>
              </a:lnSpc>
              <a:spcBef>
                <a:spcPts val="0"/>
              </a:spcBef>
              <a:spcAft>
                <a:spcPts val="0"/>
              </a:spcAft>
              <a:buNone/>
            </a:pPr>
            <a:r>
              <a:rPr lang="en-US" dirty="0">
                <a:solidFill>
                  <a:srgbClr val="FFFFFF"/>
                </a:solidFill>
              </a:rPr>
              <a:t>	tara.nichols@co.monroe.wi.us</a:t>
            </a:r>
          </a:p>
          <a:p>
            <a:pPr marL="0" indent="0">
              <a:lnSpc>
                <a:spcPct val="100000"/>
              </a:lnSpc>
              <a:spcBef>
                <a:spcPts val="0"/>
              </a:spcBef>
              <a:spcAft>
                <a:spcPts val="0"/>
              </a:spcAft>
              <a:buNone/>
            </a:pPr>
            <a:r>
              <a:rPr lang="en-US" dirty="0">
                <a:solidFill>
                  <a:srgbClr val="FFFFFF"/>
                </a:solidFill>
              </a:rPr>
              <a:t>	Phone: (608) 269-8821</a:t>
            </a:r>
          </a:p>
          <a:p>
            <a:pPr marL="0" indent="0">
              <a:lnSpc>
                <a:spcPct val="100000"/>
              </a:lnSpc>
              <a:spcBef>
                <a:spcPts val="0"/>
              </a:spcBef>
              <a:spcAft>
                <a:spcPts val="0"/>
              </a:spcAft>
              <a:buNone/>
            </a:pPr>
            <a:r>
              <a:rPr lang="en-US" dirty="0">
                <a:solidFill>
                  <a:srgbClr val="FFFFFF"/>
                </a:solidFill>
              </a:rPr>
              <a:t>	Fax: (608) 269-8894</a:t>
            </a:r>
          </a:p>
          <a:p>
            <a:pPr marL="0" indent="0">
              <a:buNone/>
            </a:pPr>
            <a:endParaRPr lang="en-US" dirty="0"/>
          </a:p>
        </p:txBody>
      </p:sp>
    </p:spTree>
    <p:extLst>
      <p:ext uri="{BB962C8B-B14F-4D97-AF65-F5344CB8AC3E}">
        <p14:creationId xmlns:p14="http://schemas.microsoft.com/office/powerpoint/2010/main" val="242035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017D-F9FA-4032-836F-BAF9BF00C2E2}"/>
              </a:ext>
            </a:extLst>
          </p:cNvPr>
          <p:cNvSpPr>
            <a:spLocks noGrp="1"/>
          </p:cNvSpPr>
          <p:nvPr>
            <p:ph type="title"/>
          </p:nvPr>
        </p:nvSpPr>
        <p:spPr/>
        <p:txBody>
          <a:bodyPr/>
          <a:lstStyle/>
          <a:p>
            <a:r>
              <a:rPr lang="en-US" dirty="0"/>
              <a:t>The “ask” </a:t>
            </a:r>
            <a:r>
              <a:rPr lang="en-US" sz="1800" dirty="0"/>
              <a:t>(Judge Radcliffe)</a:t>
            </a:r>
          </a:p>
        </p:txBody>
      </p:sp>
      <p:sp>
        <p:nvSpPr>
          <p:cNvPr id="3" name="Content Placeholder 2">
            <a:extLst>
              <a:ext uri="{FF2B5EF4-FFF2-40B4-BE49-F238E27FC236}">
                <a16:creationId xmlns:a16="http://schemas.microsoft.com/office/drawing/2014/main" id="{201F8570-61C4-4AA4-AB6C-B9E68422DD50}"/>
              </a:ext>
            </a:extLst>
          </p:cNvPr>
          <p:cNvSpPr>
            <a:spLocks noGrp="1"/>
          </p:cNvSpPr>
          <p:nvPr>
            <p:ph idx="1"/>
          </p:nvPr>
        </p:nvSpPr>
        <p:spPr>
          <a:xfrm>
            <a:off x="-211136" y="1695755"/>
            <a:ext cx="11090274" cy="4990657"/>
          </a:xfrm>
        </p:spPr>
        <p:txBody>
          <a:bodyPr/>
          <a:lstStyle/>
          <a:p>
            <a:endParaRPr lang="en-US" dirty="0"/>
          </a:p>
          <a:p>
            <a:pPr lvl="3"/>
            <a:r>
              <a:rPr lang="en-US" sz="3200" dirty="0">
                <a:solidFill>
                  <a:srgbClr val="FFFFFF"/>
                </a:solidFill>
              </a:rPr>
              <a:t>Increasing support and understanding </a:t>
            </a:r>
          </a:p>
          <a:p>
            <a:pPr lvl="4"/>
            <a:r>
              <a:rPr lang="en-US" sz="3200" dirty="0">
                <a:solidFill>
                  <a:srgbClr val="FFFFFF"/>
                </a:solidFill>
              </a:rPr>
              <a:t>Direct - Donating time, peer support/recovery coach services, organizational support-community service-hiring-vouchers</a:t>
            </a:r>
          </a:p>
          <a:p>
            <a:pPr lvl="4"/>
            <a:r>
              <a:rPr lang="en-US" sz="3200" dirty="0">
                <a:solidFill>
                  <a:srgbClr val="FFFFFF"/>
                </a:solidFill>
              </a:rPr>
              <a:t>Indirect – See the person rather than the addiction</a:t>
            </a:r>
          </a:p>
          <a:p>
            <a:endParaRPr lang="en-US" dirty="0"/>
          </a:p>
        </p:txBody>
      </p:sp>
    </p:spTree>
    <p:extLst>
      <p:ext uri="{BB962C8B-B14F-4D97-AF65-F5344CB8AC3E}">
        <p14:creationId xmlns:p14="http://schemas.microsoft.com/office/powerpoint/2010/main" val="167562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6903B-A113-4E79-9B09-7598119C7174}"/>
              </a:ext>
            </a:extLst>
          </p:cNvPr>
          <p:cNvSpPr>
            <a:spLocks noGrp="1"/>
          </p:cNvSpPr>
          <p:nvPr>
            <p:ph type="title"/>
          </p:nvPr>
        </p:nvSpPr>
        <p:spPr>
          <a:xfrm>
            <a:off x="516434" y="585893"/>
            <a:ext cx="3342679" cy="5913119"/>
          </a:xfrm>
        </p:spPr>
        <p:txBody>
          <a:bodyPr wrap="square" anchor="ctr">
            <a:normAutofit/>
          </a:bodyPr>
          <a:lstStyle/>
          <a:p>
            <a:r>
              <a:rPr lang="en-US" dirty="0"/>
              <a:t>Viterbo University VOICE Initiative</a:t>
            </a:r>
            <a:endParaRPr lang="en-US" sz="1800" dirty="0"/>
          </a:p>
        </p:txBody>
      </p:sp>
      <p:sp>
        <p:nvSpPr>
          <p:cNvPr id="18" name="Rectangle 17">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6467" y="0"/>
            <a:ext cx="7163533" cy="73152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DD4687D-FBF2-4EB9-9E03-0174B7F130A7}"/>
              </a:ext>
            </a:extLst>
          </p:cNvPr>
          <p:cNvGraphicFramePr>
            <a:graphicFrameLocks noGrp="1"/>
          </p:cNvGraphicFramePr>
          <p:nvPr>
            <p:ph idx="1"/>
            <p:extLst>
              <p:ext uri="{D42A27DB-BD31-4B8C-83A1-F6EECF244321}">
                <p14:modId xmlns:p14="http://schemas.microsoft.com/office/powerpoint/2010/main" val="1995721089"/>
              </p:ext>
            </p:extLst>
          </p:nvPr>
        </p:nvGraphicFramePr>
        <p:xfrm>
          <a:off x="4938117" y="585893"/>
          <a:ext cx="5975450" cy="6143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9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5AE9C-400F-430D-BE21-45ADCB9BDA78}"/>
              </a:ext>
            </a:extLst>
          </p:cNvPr>
          <p:cNvSpPr>
            <a:spLocks noGrp="1"/>
          </p:cNvSpPr>
          <p:nvPr>
            <p:ph type="title"/>
          </p:nvPr>
        </p:nvSpPr>
        <p:spPr>
          <a:xfrm>
            <a:off x="516433" y="1530773"/>
            <a:ext cx="5097363" cy="2841393"/>
          </a:xfrm>
        </p:spPr>
        <p:txBody>
          <a:bodyPr wrap="square" anchor="t">
            <a:normAutofit/>
          </a:bodyPr>
          <a:lstStyle/>
          <a:p>
            <a:pPr>
              <a:lnSpc>
                <a:spcPct val="90000"/>
              </a:lnSpc>
            </a:pPr>
            <a:r>
              <a:rPr lang="en-US" sz="6400" dirty="0"/>
              <a:t>Monroe County Drug Court</a:t>
            </a:r>
            <a:endParaRPr lang="en-US" sz="2000" dirty="0"/>
          </a:p>
        </p:txBody>
      </p:sp>
      <p:grpSp>
        <p:nvGrpSpPr>
          <p:cNvPr id="29" name="Group 28">
            <a:extLst>
              <a:ext uri="{FF2B5EF4-FFF2-40B4-BE49-F238E27FC236}">
                <a16:creationId xmlns:a16="http://schemas.microsoft.com/office/drawing/2014/main" id="{6008F0E6-D3CE-49C5-8B21-D4FD170E7B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20312" y="483926"/>
            <a:ext cx="592007" cy="712321"/>
            <a:chOff x="5410141" y="1244294"/>
            <a:chExt cx="631474" cy="667801"/>
          </a:xfrm>
        </p:grpSpPr>
        <p:sp>
          <p:nvSpPr>
            <p:cNvPr id="30" name="Freeform: Shape 29">
              <a:extLst>
                <a:ext uri="{FF2B5EF4-FFF2-40B4-BE49-F238E27FC236}">
                  <a16:creationId xmlns:a16="http://schemas.microsoft.com/office/drawing/2014/main" id="{6B8C603B-2F69-437F-A33F-96F8627DD4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455878" y="1326358"/>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lumMod val="90000"/>
                  </a:schemeClr>
                </a:gs>
              </a:gsLst>
              <a:lin ang="10200000" scaled="0"/>
            </a:gradFill>
            <a:ln>
              <a:noFill/>
            </a:ln>
            <a:effectLst>
              <a:innerShdw blurRad="1270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EA137B5E-944B-4A41-970D-2DACDEC418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5718678" y="1244294"/>
              <a:ext cx="270000" cy="54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3" name="Oval 32">
            <a:extLst>
              <a:ext uri="{FF2B5EF4-FFF2-40B4-BE49-F238E27FC236}">
                <a16:creationId xmlns:a16="http://schemas.microsoft.com/office/drawing/2014/main" id="{7CCE2654-1954-4F80-83E6-81BD872247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389" y="4832916"/>
            <a:ext cx="337500" cy="384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B31F8BE8-B860-42A3-91E7-C5DEB888F048}"/>
              </a:ext>
            </a:extLst>
          </p:cNvPr>
          <p:cNvSpPr>
            <a:spLocks noGrp="1"/>
          </p:cNvSpPr>
          <p:nvPr>
            <p:ph idx="1"/>
          </p:nvPr>
        </p:nvSpPr>
        <p:spPr>
          <a:xfrm>
            <a:off x="5963478" y="1623662"/>
            <a:ext cx="4848065" cy="4875351"/>
          </a:xfrm>
        </p:spPr>
        <p:txBody>
          <a:bodyPr anchor="t">
            <a:normAutofit/>
          </a:bodyPr>
          <a:lstStyle/>
          <a:p>
            <a:r>
              <a:rPr lang="en-US" dirty="0">
                <a:solidFill>
                  <a:srgbClr val="FFFFFF"/>
                </a:solidFill>
              </a:rPr>
              <a:t>Honorable Rick Radcliffe - Monroe County Circuit Court Branch III</a:t>
            </a:r>
          </a:p>
          <a:p>
            <a:r>
              <a:rPr lang="en-US" dirty="0">
                <a:solidFill>
                  <a:srgbClr val="FFFFFF"/>
                </a:solidFill>
              </a:rPr>
              <a:t>Tara Nichols - Monroe County Justice Program’s Assistant Coordinator – Treatment Court Coordinator </a:t>
            </a:r>
          </a:p>
          <a:p>
            <a:r>
              <a:rPr lang="en-US" dirty="0">
                <a:solidFill>
                  <a:srgbClr val="FFFFFF"/>
                </a:solidFill>
              </a:rPr>
              <a:t>Robyn McAlpine - Monroe County Drug Court Case Manager – VOICE Grant recipient</a:t>
            </a:r>
            <a:endParaRPr lang="en-US" sz="2800" dirty="0">
              <a:solidFill>
                <a:srgbClr val="FFFFFF"/>
              </a:solidFill>
            </a:endParaRPr>
          </a:p>
        </p:txBody>
      </p:sp>
      <p:sp>
        <p:nvSpPr>
          <p:cNvPr id="35" name="Freeform: Shape 34">
            <a:extLst>
              <a:ext uri="{FF2B5EF4-FFF2-40B4-BE49-F238E27FC236}">
                <a16:creationId xmlns:a16="http://schemas.microsoft.com/office/drawing/2014/main" id="{401FF468-B01E-44CD-8D45-389736C04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68943" y="6174942"/>
            <a:ext cx="1873657" cy="869048"/>
          </a:xfrm>
          <a:custGeom>
            <a:avLst/>
            <a:gdLst>
              <a:gd name="connsiteX0" fmla="*/ 271507 w 1756553"/>
              <a:gd name="connsiteY0" fmla="*/ 271508 h 926985"/>
              <a:gd name="connsiteX1" fmla="*/ 926985 w 1756553"/>
              <a:gd name="connsiteY1" fmla="*/ 0 h 926985"/>
              <a:gd name="connsiteX2" fmla="*/ 1695655 w 1756553"/>
              <a:gd name="connsiteY2" fmla="*/ 408699 h 926985"/>
              <a:gd name="connsiteX3" fmla="*/ 1756553 w 1756553"/>
              <a:gd name="connsiteY3" fmla="*/ 520895 h 926985"/>
              <a:gd name="connsiteX4" fmla="*/ 1386812 w 1756553"/>
              <a:gd name="connsiteY4" fmla="*/ 890636 h 926985"/>
              <a:gd name="connsiteX5" fmla="*/ 1381060 w 1756553"/>
              <a:gd name="connsiteY5" fmla="*/ 833575 h 926985"/>
              <a:gd name="connsiteX6" fmla="*/ 926985 w 1756553"/>
              <a:gd name="connsiteY6" fmla="*/ 463492 h 926985"/>
              <a:gd name="connsiteX7" fmla="*/ 463493 w 1756553"/>
              <a:gd name="connsiteY7" fmla="*/ 926985 h 926985"/>
              <a:gd name="connsiteX8" fmla="*/ 0 w 1756553"/>
              <a:gd name="connsiteY8" fmla="*/ 926985 h 926985"/>
              <a:gd name="connsiteX9" fmla="*/ 271507 w 1756553"/>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6553" h="926985">
                <a:moveTo>
                  <a:pt x="271507" y="271508"/>
                </a:moveTo>
                <a:cubicBezTo>
                  <a:pt x="439259" y="103757"/>
                  <a:pt x="671005" y="0"/>
                  <a:pt x="926985" y="0"/>
                </a:cubicBezTo>
                <a:cubicBezTo>
                  <a:pt x="1246959" y="0"/>
                  <a:pt x="1529069" y="162119"/>
                  <a:pt x="1695655" y="408699"/>
                </a:cubicBezTo>
                <a:lnTo>
                  <a:pt x="1756553" y="520895"/>
                </a:lnTo>
                <a:lnTo>
                  <a:pt x="1386812" y="890636"/>
                </a:lnTo>
                <a:lnTo>
                  <a:pt x="1381060" y="833575"/>
                </a:lnTo>
                <a:cubicBezTo>
                  <a:pt x="1337841" y="622369"/>
                  <a:pt x="1150967" y="463493"/>
                  <a:pt x="926985" y="463492"/>
                </a:cubicBezTo>
                <a:cubicBezTo>
                  <a:pt x="671005" y="463493"/>
                  <a:pt x="463493" y="671005"/>
                  <a:pt x="463493" y="926985"/>
                </a:cubicBezTo>
                <a:lnTo>
                  <a:pt x="0" y="926985"/>
                </a:lnTo>
                <a:cubicBezTo>
                  <a:pt x="0" y="671005"/>
                  <a:pt x="103756" y="439259"/>
                  <a:pt x="271507" y="271508"/>
                </a:cubicBezTo>
                <a:close/>
              </a:path>
            </a:pathLst>
          </a:custGeom>
          <a:solidFill>
            <a:schemeClr val="bg2"/>
          </a:solidFill>
          <a:ln>
            <a:noFill/>
          </a:ln>
          <a:effectLst>
            <a:innerShdw blurRad="203200" dist="50800" dir="27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7" name="Freeform: Shape 36">
            <a:extLst>
              <a:ext uri="{FF2B5EF4-FFF2-40B4-BE49-F238E27FC236}">
                <a16:creationId xmlns:a16="http://schemas.microsoft.com/office/drawing/2014/main" id="{86DCA8DF-0D08-476B-8EC2-1CBC0393E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5714" y="6177749"/>
            <a:ext cx="1833862" cy="997790"/>
          </a:xfrm>
          <a:custGeom>
            <a:avLst/>
            <a:gdLst>
              <a:gd name="connsiteX0" fmla="*/ 337336 w 1719246"/>
              <a:gd name="connsiteY0" fmla="*/ 243037 h 1064309"/>
              <a:gd name="connsiteX1" fmla="*/ 926984 w 1719246"/>
              <a:gd name="connsiteY1" fmla="*/ 0 h 1064309"/>
              <a:gd name="connsiteX2" fmla="*/ 1695655 w 1719246"/>
              <a:gd name="connsiteY2" fmla="*/ 469244 h 1064309"/>
              <a:gd name="connsiteX3" fmla="*/ 1719246 w 1719246"/>
              <a:gd name="connsiteY3" fmla="*/ 519147 h 1064309"/>
              <a:gd name="connsiteX4" fmla="*/ 1359835 w 1719246"/>
              <a:gd name="connsiteY4" fmla="*/ 878557 h 1064309"/>
              <a:gd name="connsiteX5" fmla="*/ 1354053 w 1719246"/>
              <a:gd name="connsiteY5" fmla="*/ 857170 h 1064309"/>
              <a:gd name="connsiteX6" fmla="*/ 926984 w 1719246"/>
              <a:gd name="connsiteY6" fmla="*/ 532155 h 1064309"/>
              <a:gd name="connsiteX7" fmla="*/ 463493 w 1719246"/>
              <a:gd name="connsiteY7" fmla="*/ 1064309 h 1064309"/>
              <a:gd name="connsiteX8" fmla="*/ 0 w 1719246"/>
              <a:gd name="connsiteY8" fmla="*/ 1064309 h 1064309"/>
              <a:gd name="connsiteX9" fmla="*/ 337336 w 1719246"/>
              <a:gd name="connsiteY9" fmla="*/ 243037 h 106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9246" h="1064309">
                <a:moveTo>
                  <a:pt x="337336" y="243037"/>
                </a:moveTo>
                <a:cubicBezTo>
                  <a:pt x="497574" y="91206"/>
                  <a:pt x="703002" y="0"/>
                  <a:pt x="926984" y="0"/>
                </a:cubicBezTo>
                <a:cubicBezTo>
                  <a:pt x="1246959" y="0"/>
                  <a:pt x="1529069" y="186136"/>
                  <a:pt x="1695655" y="469244"/>
                </a:cubicBezTo>
                <a:lnTo>
                  <a:pt x="1719246" y="519147"/>
                </a:lnTo>
                <a:lnTo>
                  <a:pt x="1359835" y="878557"/>
                </a:lnTo>
                <a:lnTo>
                  <a:pt x="1354053" y="857170"/>
                </a:lnTo>
                <a:cubicBezTo>
                  <a:pt x="1283691" y="666172"/>
                  <a:pt x="1118969" y="532155"/>
                  <a:pt x="926984" y="532155"/>
                </a:cubicBezTo>
                <a:cubicBezTo>
                  <a:pt x="671005" y="532155"/>
                  <a:pt x="463493" y="770408"/>
                  <a:pt x="463493" y="1064309"/>
                </a:cubicBezTo>
                <a:lnTo>
                  <a:pt x="0" y="1064309"/>
                </a:lnTo>
                <a:cubicBezTo>
                  <a:pt x="0" y="733671"/>
                  <a:pt x="131317" y="438246"/>
                  <a:pt x="337336" y="243037"/>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39" name="Oval 38">
            <a:extLst>
              <a:ext uri="{FF2B5EF4-FFF2-40B4-BE49-F238E27FC236}">
                <a16:creationId xmlns:a16="http://schemas.microsoft.com/office/drawing/2014/main" id="{B34B48DE-4617-4FF6-BC21-1D69B10B9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4619370" y="6225298"/>
            <a:ext cx="100404" cy="497695"/>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786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091E4-5564-4328-A850-D0443A9AB83C}"/>
              </a:ext>
            </a:extLst>
          </p:cNvPr>
          <p:cNvSpPr>
            <a:spLocks noGrp="1"/>
          </p:cNvSpPr>
          <p:nvPr>
            <p:ph type="title"/>
          </p:nvPr>
        </p:nvSpPr>
        <p:spPr>
          <a:xfrm>
            <a:off x="516432" y="619053"/>
            <a:ext cx="5097364" cy="1421926"/>
          </a:xfrm>
        </p:spPr>
        <p:txBody>
          <a:bodyPr vert="horz" wrap="square" lIns="0" tIns="0" rIns="0" bIns="0" rtlCol="0" anchor="t" anchorCtr="0">
            <a:normAutofit/>
          </a:bodyPr>
          <a:lstStyle/>
          <a:p>
            <a:pPr>
              <a:lnSpc>
                <a:spcPct val="90000"/>
              </a:lnSpc>
            </a:pPr>
            <a:r>
              <a:rPr lang="en-US" kern="1200" dirty="0">
                <a:solidFill>
                  <a:schemeClr val="tx1"/>
                </a:solidFill>
                <a:latin typeface="+mj-lt"/>
                <a:ea typeface="+mj-ea"/>
                <a:cs typeface="+mj-cs"/>
              </a:rPr>
              <a:t>Introduction to the courts </a:t>
            </a:r>
            <a:endParaRPr lang="en-US" sz="2000" kern="1200" dirty="0">
              <a:solidFill>
                <a:schemeClr val="tx1"/>
              </a:solidFill>
              <a:latin typeface="+mj-lt"/>
              <a:ea typeface="+mj-ea"/>
              <a:cs typeface="+mj-cs"/>
            </a:endParaRPr>
          </a:p>
        </p:txBody>
      </p:sp>
      <p:sp>
        <p:nvSpPr>
          <p:cNvPr id="32" name="Oval 31">
            <a:extLst>
              <a:ext uri="{FF2B5EF4-FFF2-40B4-BE49-F238E27FC236}">
                <a16:creationId xmlns:a16="http://schemas.microsoft.com/office/drawing/2014/main" id="{77C1D6B0-0B26-4B90-AAD1-063228CD6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0980" y="401813"/>
            <a:ext cx="337500" cy="384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Front steps and columns of a majestic city building">
            <a:extLst>
              <a:ext uri="{FF2B5EF4-FFF2-40B4-BE49-F238E27FC236}">
                <a16:creationId xmlns:a16="http://schemas.microsoft.com/office/drawing/2014/main" id="{253683CF-4F2D-4117-AF27-3044A3F3FDF2}"/>
              </a:ext>
            </a:extLst>
          </p:cNvPr>
          <p:cNvPicPr>
            <a:picLocks noChangeAspect="1"/>
          </p:cNvPicPr>
          <p:nvPr/>
        </p:nvPicPr>
        <p:blipFill rotWithShape="1">
          <a:blip r:embed="rId2"/>
          <a:srcRect l="9306" r="1077" b="-3"/>
          <a:stretch/>
        </p:blipFill>
        <p:spPr>
          <a:xfrm>
            <a:off x="516434" y="2699172"/>
            <a:ext cx="5412879" cy="4031827"/>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TextBox 2">
            <a:extLst>
              <a:ext uri="{FF2B5EF4-FFF2-40B4-BE49-F238E27FC236}">
                <a16:creationId xmlns:a16="http://schemas.microsoft.com/office/drawing/2014/main" id="{3563A22C-2152-4AA2-A2D5-1A450BD6134C}"/>
              </a:ext>
            </a:extLst>
          </p:cNvPr>
          <p:cNvSpPr txBox="1"/>
          <p:nvPr/>
        </p:nvSpPr>
        <p:spPr>
          <a:xfrm>
            <a:off x="6694290" y="1641686"/>
            <a:ext cx="4219276" cy="1900767"/>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a:lnSpc>
                <a:spcPct val="110000"/>
              </a:lnSpc>
              <a:spcAft>
                <a:spcPts val="800"/>
              </a:spcAft>
            </a:pPr>
            <a:r>
              <a:rPr lang="en-US" sz="2400" dirty="0">
                <a:solidFill>
                  <a:srgbClr val="FFFFFF"/>
                </a:solidFill>
              </a:rPr>
              <a:t>Three problem-solving courts</a:t>
            </a:r>
          </a:p>
          <a:p>
            <a:pPr indent="-228600">
              <a:lnSpc>
                <a:spcPct val="110000"/>
              </a:lnSpc>
              <a:spcAft>
                <a:spcPts val="800"/>
              </a:spcAft>
              <a:buFont typeface="Arial" panose="020B0604020202020204" pitchFamily="34" charset="0"/>
              <a:buChar char="•"/>
            </a:pPr>
            <a:r>
              <a:rPr lang="en-US" sz="2400" dirty="0">
                <a:solidFill>
                  <a:srgbClr val="FFFFFF"/>
                </a:solidFill>
              </a:rPr>
              <a:t>Drug Treatment Court</a:t>
            </a:r>
          </a:p>
          <a:p>
            <a:pPr indent="-228600">
              <a:lnSpc>
                <a:spcPct val="110000"/>
              </a:lnSpc>
              <a:spcAft>
                <a:spcPts val="800"/>
              </a:spcAft>
              <a:buFont typeface="Arial" panose="020B0604020202020204" pitchFamily="34" charset="0"/>
              <a:buChar char="•"/>
            </a:pPr>
            <a:r>
              <a:rPr lang="en-US" sz="2400" dirty="0">
                <a:solidFill>
                  <a:srgbClr val="FFFFFF"/>
                </a:solidFill>
              </a:rPr>
              <a:t>OWI Treatment Court</a:t>
            </a:r>
          </a:p>
          <a:p>
            <a:pPr indent="-228600">
              <a:lnSpc>
                <a:spcPct val="110000"/>
              </a:lnSpc>
              <a:spcAft>
                <a:spcPts val="800"/>
              </a:spcAft>
              <a:buFont typeface="Arial" panose="020B0604020202020204" pitchFamily="34" charset="0"/>
              <a:buChar char="•"/>
            </a:pPr>
            <a:r>
              <a:rPr lang="en-US" sz="2400" dirty="0">
                <a:solidFill>
                  <a:srgbClr val="FFFFFF"/>
                </a:solidFill>
              </a:rPr>
              <a:t>Family Reunification Court</a:t>
            </a:r>
          </a:p>
        </p:txBody>
      </p:sp>
      <p:grpSp>
        <p:nvGrpSpPr>
          <p:cNvPr id="34" name="Group 33">
            <a:extLst>
              <a:ext uri="{FF2B5EF4-FFF2-40B4-BE49-F238E27FC236}">
                <a16:creationId xmlns:a16="http://schemas.microsoft.com/office/drawing/2014/main" id="{D19BE4BE-BB59-4AEF-90D9-BFAA9DE8B9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75852" y="3418501"/>
            <a:ext cx="2397375" cy="2694287"/>
            <a:chOff x="10107572" y="3204845"/>
            <a:chExt cx="2557199" cy="2525894"/>
          </a:xfrm>
        </p:grpSpPr>
        <p:sp>
          <p:nvSpPr>
            <p:cNvPr id="35" name="Freeform: Shape 34">
              <a:extLst>
                <a:ext uri="{FF2B5EF4-FFF2-40B4-BE49-F238E27FC236}">
                  <a16:creationId xmlns:a16="http://schemas.microsoft.com/office/drawing/2014/main" id="{05E94968-E2BA-4D64-97D4-F6261A7C189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10107572" y="3204845"/>
              <a:ext cx="2054679" cy="2525894"/>
            </a:xfrm>
            <a:custGeom>
              <a:avLst/>
              <a:gdLst>
                <a:gd name="connsiteX0" fmla="*/ 1080000 w 2054679"/>
                <a:gd name="connsiteY0" fmla="*/ 0 h 2525894"/>
                <a:gd name="connsiteX1" fmla="*/ 2054679 w 2054679"/>
                <a:gd name="connsiteY1" fmla="*/ 1730558 h 2525894"/>
                <a:gd name="connsiteX2" fmla="*/ 1268863 w 2054679"/>
                <a:gd name="connsiteY2" fmla="*/ 2516374 h 2525894"/>
                <a:gd name="connsiteX3" fmla="*/ 1080000 w 2054679"/>
                <a:gd name="connsiteY3" fmla="*/ 2525894 h 2525894"/>
                <a:gd name="connsiteX4" fmla="*/ 0 w 2054679"/>
                <a:gd name="connsiteY4" fmla="*/ 1985894 h 2525894"/>
                <a:gd name="connsiteX5" fmla="*/ 21942 w 2054679"/>
                <a:gd name="connsiteY5" fmla="*/ 1877066 h 2525894"/>
                <a:gd name="connsiteX6" fmla="*/ 31252 w 2054679"/>
                <a:gd name="connsiteY6" fmla="*/ 1862068 h 252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4679" h="2525894">
                  <a:moveTo>
                    <a:pt x="1080000" y="0"/>
                  </a:moveTo>
                  <a:lnTo>
                    <a:pt x="2054679" y="1730558"/>
                  </a:lnTo>
                  <a:lnTo>
                    <a:pt x="1268863" y="2516374"/>
                  </a:lnTo>
                  <a:lnTo>
                    <a:pt x="1080000" y="2525894"/>
                  </a:lnTo>
                  <a:cubicBezTo>
                    <a:pt x="483532" y="2525894"/>
                    <a:pt x="0" y="2284128"/>
                    <a:pt x="0" y="1985894"/>
                  </a:cubicBezTo>
                  <a:cubicBezTo>
                    <a:pt x="0" y="1948614"/>
                    <a:pt x="7556" y="1912218"/>
                    <a:pt x="21942" y="1877066"/>
                  </a:cubicBezTo>
                  <a:lnTo>
                    <a:pt x="31252" y="1862068"/>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444500" dist="304800" dir="4200000">
                <a:schemeClr val="accent1">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Shape 35">
              <a:extLst>
                <a:ext uri="{FF2B5EF4-FFF2-40B4-BE49-F238E27FC236}">
                  <a16:creationId xmlns:a16="http://schemas.microsoft.com/office/drawing/2014/main" id="{FB0C3BA8-4869-488B-B041-5D11BA953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07256" y="3976517"/>
              <a:ext cx="1080000" cy="2035030"/>
            </a:xfrm>
            <a:custGeom>
              <a:avLst/>
              <a:gdLst>
                <a:gd name="connsiteX0" fmla="*/ 292870 w 1080000"/>
                <a:gd name="connsiteY0" fmla="*/ 0 h 2035030"/>
                <a:gd name="connsiteX1" fmla="*/ 1071088 w 1080000"/>
                <a:gd name="connsiteY1" fmla="*/ 778218 h 2035030"/>
                <a:gd name="connsiteX2" fmla="*/ 1080000 w 1080000"/>
                <a:gd name="connsiteY2" fmla="*/ 955030 h 2035030"/>
                <a:gd name="connsiteX3" fmla="*/ 540000 w 1080000"/>
                <a:gd name="connsiteY3" fmla="*/ 2035030 h 2035030"/>
                <a:gd name="connsiteX4" fmla="*/ 0 w 1080000"/>
                <a:gd name="connsiteY4" fmla="*/ 955030 h 2035030"/>
                <a:gd name="connsiteX5" fmla="*/ 238080 w 1080000"/>
                <a:gd name="connsiteY5" fmla="*/ 59477 h 203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000" h="2035030">
                  <a:moveTo>
                    <a:pt x="292870" y="0"/>
                  </a:moveTo>
                  <a:lnTo>
                    <a:pt x="1071088" y="778218"/>
                  </a:lnTo>
                  <a:lnTo>
                    <a:pt x="1080000" y="955030"/>
                  </a:lnTo>
                  <a:cubicBezTo>
                    <a:pt x="1080000" y="1551498"/>
                    <a:pt x="838234" y="2035030"/>
                    <a:pt x="540000" y="2035030"/>
                  </a:cubicBezTo>
                  <a:cubicBezTo>
                    <a:pt x="241766" y="2035030"/>
                    <a:pt x="0" y="1551498"/>
                    <a:pt x="0" y="955030"/>
                  </a:cubicBezTo>
                  <a:cubicBezTo>
                    <a:pt x="0" y="582238"/>
                    <a:pt x="94440" y="253561"/>
                    <a:pt x="238080" y="59477"/>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8" name="Group 37">
            <a:extLst>
              <a:ext uri="{FF2B5EF4-FFF2-40B4-BE49-F238E27FC236}">
                <a16:creationId xmlns:a16="http://schemas.microsoft.com/office/drawing/2014/main" id="{19CF19B5-D97C-44D1-96A3-D8BB434369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12743" y="4905260"/>
            <a:ext cx="1253215" cy="2112000"/>
            <a:chOff x="2516173" y="3459810"/>
            <a:chExt cx="1336763" cy="1980000"/>
          </a:xfrm>
        </p:grpSpPr>
        <p:sp>
          <p:nvSpPr>
            <p:cNvPr id="39" name="Freeform: Shape 38">
              <a:extLst>
                <a:ext uri="{FF2B5EF4-FFF2-40B4-BE49-F238E27FC236}">
                  <a16:creationId xmlns:a16="http://schemas.microsoft.com/office/drawing/2014/main" id="{5CCC4CB4-177A-4B47-8F39-F27AD5BA03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462459" y="3923302"/>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03200" dist="50800" dir="27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eeform: Shape 39">
              <a:extLst>
                <a:ext uri="{FF2B5EF4-FFF2-40B4-BE49-F238E27FC236}">
                  <a16:creationId xmlns:a16="http://schemas.microsoft.com/office/drawing/2014/main" id="{8E50928C-DE98-4CD0-A2EE-742036C314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386980" y="3930808"/>
              <a:ext cx="1853969" cy="1064309"/>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B927B3B6-1E3A-4FB3-B4D6-FD4FBAC69E5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516173" y="3992195"/>
              <a:ext cx="1088124" cy="1447615"/>
              <a:chOff x="2516173" y="3992195"/>
              <a:chExt cx="1088124" cy="1447615"/>
            </a:xfrm>
          </p:grpSpPr>
          <p:sp>
            <p:nvSpPr>
              <p:cNvPr id="42" name="Oval 41">
                <a:extLst>
                  <a:ext uri="{FF2B5EF4-FFF2-40B4-BE49-F238E27FC236}">
                    <a16:creationId xmlns:a16="http://schemas.microsoft.com/office/drawing/2014/main" id="{D7CECC28-A4F8-4378-BFA3-4AC5F6392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516173" y="3992195"/>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Oval 42">
                <a:extLst>
                  <a:ext uri="{FF2B5EF4-FFF2-40B4-BE49-F238E27FC236}">
                    <a16:creationId xmlns:a16="http://schemas.microsoft.com/office/drawing/2014/main" id="{CEDBDC01-85BA-4A9D-9A95-D03EB961C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3497199" y="4973221"/>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389205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1215B0-8BF0-439D-92FC-40AD9298B211}"/>
              </a:ext>
            </a:extLst>
          </p:cNvPr>
          <p:cNvPicPr>
            <a:picLocks noChangeAspect="1"/>
          </p:cNvPicPr>
          <p:nvPr/>
        </p:nvPicPr>
        <p:blipFill>
          <a:blip r:embed="rId2"/>
          <a:stretch>
            <a:fillRect/>
          </a:stretch>
        </p:blipFill>
        <p:spPr>
          <a:xfrm>
            <a:off x="2947987" y="204787"/>
            <a:ext cx="5534025" cy="6905625"/>
          </a:xfrm>
          <a:prstGeom prst="rect">
            <a:avLst/>
          </a:prstGeom>
        </p:spPr>
      </p:pic>
    </p:spTree>
    <p:extLst>
      <p:ext uri="{BB962C8B-B14F-4D97-AF65-F5344CB8AC3E}">
        <p14:creationId xmlns:p14="http://schemas.microsoft.com/office/powerpoint/2010/main" val="383732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A911-AB6D-49BE-ACD3-33FE2E37389D}"/>
              </a:ext>
            </a:extLst>
          </p:cNvPr>
          <p:cNvSpPr>
            <a:spLocks noGrp="1"/>
          </p:cNvSpPr>
          <p:nvPr>
            <p:ph type="title"/>
          </p:nvPr>
        </p:nvSpPr>
        <p:spPr>
          <a:xfrm>
            <a:off x="550862" y="549275"/>
            <a:ext cx="8169822" cy="1332000"/>
          </a:xfrm>
        </p:spPr>
        <p:txBody>
          <a:bodyPr>
            <a:normAutofit fontScale="90000"/>
          </a:bodyPr>
          <a:lstStyle/>
          <a:p>
            <a:r>
              <a:rPr lang="en-US" dirty="0"/>
              <a:t>What is a Drug Treatment Court?</a:t>
            </a:r>
            <a:br>
              <a:rPr lang="en-US" dirty="0"/>
            </a:br>
            <a:endParaRPr lang="en-US" sz="2000" dirty="0"/>
          </a:p>
        </p:txBody>
      </p:sp>
      <p:sp>
        <p:nvSpPr>
          <p:cNvPr id="3" name="Content Placeholder 2">
            <a:extLst>
              <a:ext uri="{FF2B5EF4-FFF2-40B4-BE49-F238E27FC236}">
                <a16:creationId xmlns:a16="http://schemas.microsoft.com/office/drawing/2014/main" id="{A07C2B66-278B-4EF1-B424-0EAF43CBA1FA}"/>
              </a:ext>
            </a:extLst>
          </p:cNvPr>
          <p:cNvSpPr>
            <a:spLocks noGrp="1"/>
          </p:cNvSpPr>
          <p:nvPr>
            <p:ph idx="1"/>
          </p:nvPr>
        </p:nvSpPr>
        <p:spPr>
          <a:xfrm>
            <a:off x="550863" y="2113199"/>
            <a:ext cx="7981501" cy="3979625"/>
          </a:xfrm>
        </p:spPr>
        <p:txBody>
          <a:bodyPr vert="horz" wrap="square" lIns="0" tIns="0" rIns="0" bIns="0" rtlCol="0" anchor="t">
            <a:normAutofit/>
          </a:bodyPr>
          <a:lstStyle/>
          <a:p>
            <a:pPr marL="0" indent="0">
              <a:buNone/>
            </a:pPr>
            <a:r>
              <a:rPr lang="en-US" dirty="0">
                <a:solidFill>
                  <a:schemeClr val="tx1"/>
                </a:solidFill>
                <a:ea typeface="+mn-lt"/>
                <a:cs typeface="+mn-lt"/>
              </a:rPr>
              <a:t>•A Drug Treatment Court is a specialized Court that is an effective tool in treating addiction and changing criminal behavior</a:t>
            </a:r>
            <a:endParaRPr lang="en-US" dirty="0">
              <a:solidFill>
                <a:srgbClr val="FFFFFF">
                  <a:alpha val="60000"/>
                </a:srgbClr>
              </a:solidFill>
            </a:endParaRPr>
          </a:p>
          <a:p>
            <a:pPr marL="0" indent="0">
              <a:buNone/>
            </a:pPr>
            <a:r>
              <a:rPr lang="en-US" dirty="0">
                <a:solidFill>
                  <a:srgbClr val="FFFFFF"/>
                </a:solidFill>
                <a:ea typeface="+mn-lt"/>
                <a:cs typeface="+mn-lt"/>
              </a:rPr>
              <a:t>•Team members include:  Multi-disciplinary approach</a:t>
            </a:r>
            <a:endParaRPr lang="en-US" dirty="0">
              <a:solidFill>
                <a:srgbClr val="FFFFFF"/>
              </a:solidFill>
            </a:endParaRPr>
          </a:p>
          <a:p>
            <a:endParaRPr lang="en-US" dirty="0"/>
          </a:p>
        </p:txBody>
      </p:sp>
      <p:pic>
        <p:nvPicPr>
          <p:cNvPr id="5" name="Picture 5" descr="A picture containing logo&#10;&#10;Description automatically generated">
            <a:extLst>
              <a:ext uri="{FF2B5EF4-FFF2-40B4-BE49-F238E27FC236}">
                <a16:creationId xmlns:a16="http://schemas.microsoft.com/office/drawing/2014/main" id="{38187FF4-EBEE-4DD2-B3DB-9EBC2C40CC29}"/>
              </a:ext>
            </a:extLst>
          </p:cNvPr>
          <p:cNvPicPr>
            <a:picLocks noChangeAspect="1"/>
          </p:cNvPicPr>
          <p:nvPr/>
        </p:nvPicPr>
        <p:blipFill>
          <a:blip r:embed="rId2"/>
          <a:stretch>
            <a:fillRect/>
          </a:stretch>
        </p:blipFill>
        <p:spPr>
          <a:xfrm>
            <a:off x="9021282" y="460761"/>
            <a:ext cx="1791932" cy="1824599"/>
          </a:xfrm>
          <a:prstGeom prst="rect">
            <a:avLst/>
          </a:prstGeom>
        </p:spPr>
      </p:pic>
    </p:spTree>
    <p:extLst>
      <p:ext uri="{BB962C8B-B14F-4D97-AF65-F5344CB8AC3E}">
        <p14:creationId xmlns:p14="http://schemas.microsoft.com/office/powerpoint/2010/main" val="2615340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49651-134B-4767-8D5A-9410F9213E9A}"/>
              </a:ext>
            </a:extLst>
          </p:cNvPr>
          <p:cNvSpPr>
            <a:spLocks noGrp="1"/>
          </p:cNvSpPr>
          <p:nvPr>
            <p:ph type="title"/>
          </p:nvPr>
        </p:nvSpPr>
        <p:spPr>
          <a:xfrm>
            <a:off x="516435" y="585893"/>
            <a:ext cx="3342678" cy="2131045"/>
          </a:xfrm>
        </p:spPr>
        <p:txBody>
          <a:bodyPr vert="horz" wrap="square" lIns="0" tIns="0" rIns="0" bIns="0" rtlCol="0" anchor="b" anchorCtr="0">
            <a:normAutofit/>
          </a:bodyPr>
          <a:lstStyle/>
          <a:p>
            <a:r>
              <a:rPr lang="en-US" kern="1200" dirty="0">
                <a:solidFill>
                  <a:schemeClr val="tx1"/>
                </a:solidFill>
                <a:latin typeface="+mj-lt"/>
                <a:ea typeface="+mj-ea"/>
                <a:cs typeface="+mj-cs"/>
              </a:rPr>
              <a:t>A justice perspective </a:t>
            </a:r>
            <a:endParaRPr lang="en-US" sz="2000"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B06D655C-A6F2-4D1A-9F05-B904246B98DC}"/>
              </a:ext>
            </a:extLst>
          </p:cNvPr>
          <p:cNvSpPr txBox="1"/>
          <p:nvPr/>
        </p:nvSpPr>
        <p:spPr>
          <a:xfrm>
            <a:off x="516434" y="2856960"/>
            <a:ext cx="3342679" cy="3642053"/>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normAutofit lnSpcReduction="10000"/>
          </a:bodyPr>
          <a:lstStyle/>
          <a:p>
            <a:pPr indent="-228600">
              <a:lnSpc>
                <a:spcPct val="110000"/>
              </a:lnSpc>
              <a:spcAft>
                <a:spcPts val="800"/>
              </a:spcAft>
              <a:buFont typeface="Arial" panose="020B0604020202020204" pitchFamily="34" charset="0"/>
              <a:buChar char="•"/>
            </a:pPr>
            <a:endParaRPr lang="en-US" sz="1600" dirty="0">
              <a:solidFill>
                <a:schemeClr val="tx1">
                  <a:alpha val="60000"/>
                </a:schemeClr>
              </a:solidFill>
            </a:endParaRPr>
          </a:p>
          <a:p>
            <a:pPr>
              <a:lnSpc>
                <a:spcPct val="110000"/>
              </a:lnSpc>
              <a:spcAft>
                <a:spcPts val="800"/>
              </a:spcAft>
            </a:pPr>
            <a:r>
              <a:rPr lang="en-US" sz="1600" dirty="0">
                <a:solidFill>
                  <a:schemeClr val="tx1">
                    <a:alpha val="60000"/>
                  </a:schemeClr>
                </a:solidFill>
              </a:rPr>
              <a:t>•</a:t>
            </a:r>
            <a:r>
              <a:rPr lang="en-US" sz="2000" dirty="0">
                <a:solidFill>
                  <a:srgbClr val="FFFFFF"/>
                </a:solidFill>
              </a:rPr>
              <a:t>Why do we need a Drug Treatment Court in Monroe County?</a:t>
            </a:r>
          </a:p>
          <a:p>
            <a:pPr>
              <a:lnSpc>
                <a:spcPct val="110000"/>
              </a:lnSpc>
              <a:spcAft>
                <a:spcPts val="800"/>
              </a:spcAft>
            </a:pPr>
            <a:r>
              <a:rPr lang="en-US" sz="2000" dirty="0">
                <a:solidFill>
                  <a:srgbClr val="FFFFFF"/>
                </a:solidFill>
              </a:rPr>
              <a:t>•What is the state of drug-related offenses in Monroe County?</a:t>
            </a:r>
          </a:p>
          <a:p>
            <a:pPr>
              <a:lnSpc>
                <a:spcPct val="110000"/>
              </a:lnSpc>
              <a:spcAft>
                <a:spcPts val="800"/>
              </a:spcAft>
            </a:pPr>
            <a:r>
              <a:rPr lang="en-US" sz="2000" dirty="0">
                <a:solidFill>
                  <a:srgbClr val="FFFFFF"/>
                </a:solidFill>
              </a:rPr>
              <a:t>•What are the impacts of drug use on our families and communities?</a:t>
            </a:r>
          </a:p>
          <a:p>
            <a:pPr indent="-228600">
              <a:lnSpc>
                <a:spcPct val="110000"/>
              </a:lnSpc>
              <a:spcAft>
                <a:spcPts val="800"/>
              </a:spcAft>
              <a:buFont typeface="Arial" panose="020B0604020202020204" pitchFamily="34" charset="0"/>
              <a:buChar char="•"/>
            </a:pPr>
            <a:endParaRPr lang="en-US" sz="1600" dirty="0">
              <a:solidFill>
                <a:schemeClr val="tx1">
                  <a:alpha val="60000"/>
                </a:schemeClr>
              </a:solidFill>
            </a:endParaRPr>
          </a:p>
        </p:txBody>
      </p:sp>
      <p:pic>
        <p:nvPicPr>
          <p:cNvPr id="5" name="Picture 4" descr="Statue on top of building">
            <a:extLst>
              <a:ext uri="{FF2B5EF4-FFF2-40B4-BE49-F238E27FC236}">
                <a16:creationId xmlns:a16="http://schemas.microsoft.com/office/drawing/2014/main" id="{967533B2-67C3-4086-9B81-750D0F624A3F}"/>
              </a:ext>
            </a:extLst>
          </p:cNvPr>
          <p:cNvPicPr>
            <a:picLocks noChangeAspect="1"/>
          </p:cNvPicPr>
          <p:nvPr/>
        </p:nvPicPr>
        <p:blipFill rotWithShape="1">
          <a:blip r:embed="rId2"/>
          <a:srcRect l="25859" r="15474"/>
          <a:stretch/>
        </p:blipFill>
        <p:spPr>
          <a:xfrm>
            <a:off x="5238750" y="920326"/>
            <a:ext cx="4811613" cy="5474547"/>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66" name="Group 65">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45771" y="4419683"/>
            <a:ext cx="688366" cy="811206"/>
            <a:chOff x="5243759" y="1363788"/>
            <a:chExt cx="734257" cy="760506"/>
          </a:xfrm>
        </p:grpSpPr>
        <p:sp>
          <p:nvSpPr>
            <p:cNvPr id="67"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1" name="Oval 70">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4481" y="5396276"/>
            <a:ext cx="1012500" cy="1152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2072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0" cy="73152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BE50F-DE9F-4CB1-BD46-B44685CC4029}"/>
              </a:ext>
            </a:extLst>
          </p:cNvPr>
          <p:cNvSpPr>
            <a:spLocks noGrp="1"/>
          </p:cNvSpPr>
          <p:nvPr>
            <p:ph type="title"/>
          </p:nvPr>
        </p:nvSpPr>
        <p:spPr>
          <a:xfrm>
            <a:off x="516433" y="619053"/>
            <a:ext cx="5097363" cy="1421926"/>
          </a:xfrm>
        </p:spPr>
        <p:txBody>
          <a:bodyPr wrap="square" anchor="t">
            <a:normAutofit/>
          </a:bodyPr>
          <a:lstStyle/>
          <a:p>
            <a:pPr>
              <a:lnSpc>
                <a:spcPct val="90000"/>
              </a:lnSpc>
            </a:pPr>
            <a:r>
              <a:rPr lang="en-US" dirty="0"/>
              <a:t>Why have a Drug Treatment Court? </a:t>
            </a:r>
            <a:endParaRPr lang="en-US" sz="2000" dirty="0"/>
          </a:p>
        </p:txBody>
      </p:sp>
      <p:grpSp>
        <p:nvGrpSpPr>
          <p:cNvPr id="24" name="Group 23">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08998" y="439484"/>
            <a:ext cx="626063" cy="673573"/>
            <a:chOff x="8069541" y="1262702"/>
            <a:chExt cx="667800" cy="631474"/>
          </a:xfrm>
        </p:grpSpPr>
        <p:sp>
          <p:nvSpPr>
            <p:cNvPr id="25" name="Freeform: Shape 24">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A picture containing map&#10;&#10;Description automatically generated">
            <a:extLst>
              <a:ext uri="{FF2B5EF4-FFF2-40B4-BE49-F238E27FC236}">
                <a16:creationId xmlns:a16="http://schemas.microsoft.com/office/drawing/2014/main" id="{2FD2B440-217A-45B4-A7DD-4C2739096EF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704" r="11777" b="-1"/>
          <a:stretch/>
        </p:blipFill>
        <p:spPr>
          <a:xfrm>
            <a:off x="516434" y="2699172"/>
            <a:ext cx="5412879" cy="4031827"/>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CC34E2F1-1C68-4DD1-8E15-827DF9A19707}"/>
              </a:ext>
            </a:extLst>
          </p:cNvPr>
          <p:cNvSpPr>
            <a:spLocks noGrp="1"/>
          </p:cNvSpPr>
          <p:nvPr>
            <p:ph idx="1"/>
          </p:nvPr>
        </p:nvSpPr>
        <p:spPr>
          <a:xfrm>
            <a:off x="6694289" y="1622213"/>
            <a:ext cx="4219276" cy="4876800"/>
          </a:xfrm>
        </p:spPr>
        <p:txBody>
          <a:bodyPr vert="horz" lIns="0" tIns="0" rIns="0" bIns="0" rtlCol="0" anchor="t">
            <a:normAutofit/>
          </a:bodyPr>
          <a:lstStyle/>
          <a:p>
            <a:pPr marL="0" indent="0">
              <a:buNone/>
            </a:pPr>
            <a:r>
              <a:rPr lang="en-US" sz="2200" dirty="0">
                <a:solidFill>
                  <a:srgbClr val="FFFFFF"/>
                </a:solidFill>
                <a:ea typeface="+mn-lt"/>
                <a:cs typeface="+mn-lt"/>
              </a:rPr>
              <a:t>•20.2 Million Americans (1 in 10) have a substance abuse disorder</a:t>
            </a:r>
            <a:endParaRPr lang="en-US" sz="2200" dirty="0">
              <a:solidFill>
                <a:srgbClr val="FFFFFF"/>
              </a:solidFill>
            </a:endParaRPr>
          </a:p>
          <a:p>
            <a:pPr marL="0" indent="0">
              <a:buNone/>
            </a:pPr>
            <a:r>
              <a:rPr lang="en-US" sz="2200" dirty="0">
                <a:solidFill>
                  <a:srgbClr val="FFFFFF"/>
                </a:solidFill>
                <a:ea typeface="+mn-lt"/>
                <a:cs typeface="+mn-lt"/>
              </a:rPr>
              <a:t>•43.6 Million Americans (1 in 5) have a mental health problem</a:t>
            </a:r>
            <a:endParaRPr lang="en-US" sz="2200" dirty="0">
              <a:solidFill>
                <a:srgbClr val="FFFFFF"/>
              </a:solidFill>
            </a:endParaRPr>
          </a:p>
          <a:p>
            <a:pPr marL="0" indent="0">
              <a:buNone/>
            </a:pPr>
            <a:r>
              <a:rPr lang="en-US" sz="2200" dirty="0">
                <a:solidFill>
                  <a:srgbClr val="FFFFFF"/>
                </a:solidFill>
                <a:ea typeface="+mn-lt"/>
                <a:cs typeface="+mn-lt"/>
              </a:rPr>
              <a:t>•8 Million Americans suffer from both disorders</a:t>
            </a:r>
            <a:endParaRPr lang="en-US" sz="2200" dirty="0">
              <a:solidFill>
                <a:srgbClr val="FFFFFF"/>
              </a:solidFill>
            </a:endParaRPr>
          </a:p>
          <a:p>
            <a:pPr marL="0" indent="0">
              <a:buNone/>
            </a:pPr>
            <a:r>
              <a:rPr lang="en-US" sz="2200" dirty="0">
                <a:solidFill>
                  <a:srgbClr val="FFFFFF"/>
                </a:solidFill>
                <a:ea typeface="+mn-lt"/>
                <a:cs typeface="+mn-lt"/>
              </a:rPr>
              <a:t>•65% of all inmates have a substance abuse disorder</a:t>
            </a:r>
            <a:endParaRPr lang="en-US" sz="2200" dirty="0">
              <a:solidFill>
                <a:srgbClr val="FFFFFF"/>
              </a:solidFill>
            </a:endParaRPr>
          </a:p>
          <a:p>
            <a:pPr marL="0" indent="0">
              <a:buNone/>
            </a:pPr>
            <a:r>
              <a:rPr lang="en-US" sz="2200" dirty="0">
                <a:solidFill>
                  <a:srgbClr val="FFFFFF"/>
                </a:solidFill>
                <a:ea typeface="+mn-lt"/>
                <a:cs typeface="+mn-lt"/>
              </a:rPr>
              <a:t>•90% of all property theft crimes are drug-related </a:t>
            </a:r>
            <a:endParaRPr lang="en-US" sz="2200" dirty="0">
              <a:solidFill>
                <a:srgbClr val="FFFFFF"/>
              </a:solidFill>
            </a:endParaRPr>
          </a:p>
          <a:p>
            <a:endParaRPr lang="en-US" sz="2200" dirty="0"/>
          </a:p>
        </p:txBody>
      </p:sp>
      <p:sp>
        <p:nvSpPr>
          <p:cNvPr id="28" name="Freeform: Shape 27">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6526" y="6529173"/>
            <a:ext cx="1012500" cy="786027"/>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5234250D-85F3-444E-BAA9-AB36560FEE8C}"/>
              </a:ext>
            </a:extLst>
          </p:cNvPr>
          <p:cNvSpPr txBox="1"/>
          <p:nvPr/>
        </p:nvSpPr>
        <p:spPr>
          <a:xfrm>
            <a:off x="8629233" y="7115145"/>
            <a:ext cx="280076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176801934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1313</TotalTime>
  <Words>1155</Words>
  <Application>Microsoft Office PowerPoint</Application>
  <PresentationFormat>Custom</PresentationFormat>
  <Paragraphs>131</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Avenir Next LT Pro</vt:lpstr>
      <vt:lpstr>Calibri</vt:lpstr>
      <vt:lpstr>Calibri Light</vt:lpstr>
      <vt:lpstr>Grandview Display</vt:lpstr>
      <vt:lpstr>Times New Roman</vt:lpstr>
      <vt:lpstr>3DFloatVTI</vt:lpstr>
      <vt:lpstr>Virtual   Town Hall </vt:lpstr>
      <vt:lpstr>Schedule </vt:lpstr>
      <vt:lpstr>Viterbo University VOICE Initiative</vt:lpstr>
      <vt:lpstr>Monroe County Drug Court</vt:lpstr>
      <vt:lpstr>Introduction to the courts </vt:lpstr>
      <vt:lpstr>PowerPoint Presentation</vt:lpstr>
      <vt:lpstr>What is a Drug Treatment Court? </vt:lpstr>
      <vt:lpstr>A justice perspective </vt:lpstr>
      <vt:lpstr>Why have a Drug Treatment Court? </vt:lpstr>
      <vt:lpstr>Treatment Courts are successful (Judge Radcliffe)</vt:lpstr>
      <vt:lpstr>Treatment Courts Save Money</vt:lpstr>
      <vt:lpstr>Recovery: Treatment and Sobriety  </vt:lpstr>
      <vt:lpstr>Monroe County Statistics </vt:lpstr>
      <vt:lpstr>Mission Statement</vt:lpstr>
      <vt:lpstr>Team Members </vt:lpstr>
      <vt:lpstr>The Community </vt:lpstr>
      <vt:lpstr>Program Components</vt:lpstr>
      <vt:lpstr>Overview: Role of Treatment </vt:lpstr>
      <vt:lpstr>Program completion is key </vt:lpstr>
      <vt:lpstr>Successes </vt:lpstr>
      <vt:lpstr>Treatment Court Saves Lives</vt:lpstr>
      <vt:lpstr>Questions? </vt:lpstr>
      <vt:lpstr>The “ask” (Judge Radcliffe)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K Scott</dc:creator>
  <cp:lastModifiedBy>Polly K Scott</cp:lastModifiedBy>
  <cp:revision>425</cp:revision>
  <dcterms:created xsi:type="dcterms:W3CDTF">2021-05-25T20:22:55Z</dcterms:created>
  <dcterms:modified xsi:type="dcterms:W3CDTF">2021-06-21T18:11:57Z</dcterms:modified>
</cp:coreProperties>
</file>