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A42E3-0C87-4C53-89BA-9EEED6428061}" v="32" dt="2020-03-12T18:54:06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61927" autoAdjust="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outlineViewPr>
    <p:cViewPr>
      <p:scale>
        <a:sx n="33" d="100"/>
        <a:sy n="33" d="100"/>
      </p:scale>
      <p:origin x="0" y="-46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F6653-43CB-47D5-87C3-F05194F82483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BF122-8C77-40CC-B85E-4849E0AFE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8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90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9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Continuity</a:t>
            </a:r>
          </a:p>
          <a:p>
            <a:r>
              <a:rPr lang="en-US" dirty="0"/>
              <a:t>	*Discuss the multiple steps (calling, finding an appt/provider, have a visit, then getting medications)</a:t>
            </a:r>
          </a:p>
          <a:p>
            <a:endParaRPr lang="en-US" dirty="0"/>
          </a:p>
          <a:p>
            <a:r>
              <a:rPr lang="en-US" dirty="0"/>
              <a:t>	* Discuss how we stabilize them to send them back to a system hard to navigate</a:t>
            </a:r>
          </a:p>
          <a:p>
            <a:endParaRPr lang="en-US" dirty="0"/>
          </a:p>
          <a:p>
            <a:r>
              <a:rPr lang="en-US" dirty="0"/>
              <a:t>We often do not know release dates and have a had time planning for after care as  result</a:t>
            </a:r>
          </a:p>
          <a:p>
            <a:r>
              <a:rPr lang="en-US" dirty="0"/>
              <a:t>	* having to make clinical decisions knowing the potential for not following through (i.e. dangerousness of certain medications)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18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BF122-8C77-40CC-B85E-4849E0AFE9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EDE0-62F8-494D-9AB4-26B5DC750E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Medicaid Exclusion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3E4CC-191A-4C1C-99DA-92E8ECFAAC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Dr. Jackie Yeager and Sam Seefeld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886CA-339D-4DF4-B5B8-A98B3E57B8EA}"/>
              </a:ext>
            </a:extLst>
          </p:cNvPr>
          <p:cNvSpPr txBox="1"/>
          <p:nvPr/>
        </p:nvSpPr>
        <p:spPr>
          <a:xfrm>
            <a:off x="740228" y="5525478"/>
            <a:ext cx="62701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slides were prepared on behalf of La Crosse County and without the assistance of ACH and as such do not reflect the opinions or recommendations of ACH</a:t>
            </a:r>
          </a:p>
        </p:txBody>
      </p:sp>
    </p:spTree>
    <p:extLst>
      <p:ext uri="{BB962C8B-B14F-4D97-AF65-F5344CB8AC3E}">
        <p14:creationId xmlns:p14="http://schemas.microsoft.com/office/powerpoint/2010/main" val="1339484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EA9632-F859-4867-AAE4-40EEC1C5C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423377"/>
            <a:ext cx="8361229" cy="2005623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8277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F020-88CB-48B4-8264-D3218D17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BA18-36C3-4B41-B24B-39D68D9F7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Jackie Yaeger M.D.</a:t>
            </a:r>
          </a:p>
          <a:p>
            <a:pPr lvl="1"/>
            <a:r>
              <a:rPr lang="en-US" dirty="0"/>
              <a:t>Current Medical Provider for Advanced correctional Health Care in the La Crosse County Jail </a:t>
            </a:r>
          </a:p>
          <a:p>
            <a:r>
              <a:rPr lang="en-US" dirty="0"/>
              <a:t>Sam Seefeld LPC</a:t>
            </a:r>
          </a:p>
          <a:p>
            <a:pPr lvl="1"/>
            <a:r>
              <a:rPr lang="en-US" dirty="0"/>
              <a:t>Clinical Therapist for La Crosse County</a:t>
            </a:r>
          </a:p>
        </p:txBody>
      </p:sp>
    </p:spTree>
    <p:extLst>
      <p:ext uri="{BB962C8B-B14F-4D97-AF65-F5344CB8AC3E}">
        <p14:creationId xmlns:p14="http://schemas.microsoft.com/office/powerpoint/2010/main" val="199958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07A8BA-8391-4C37-95DA-C76BA96FE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7F1AD9-CCB6-4239-B40C-B6F7AA102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2326"/>
            <a:ext cx="9601200" cy="4349692"/>
          </a:xfrm>
        </p:spPr>
        <p:txBody>
          <a:bodyPr>
            <a:normAutofit/>
          </a:bodyPr>
          <a:lstStyle/>
          <a:p>
            <a:r>
              <a:rPr lang="en-US" dirty="0"/>
              <a:t>La Crosse County Sheriffs department </a:t>
            </a:r>
          </a:p>
          <a:p>
            <a:pPr lvl="1"/>
            <a:r>
              <a:rPr lang="en-US" dirty="0"/>
              <a:t>Contracts with Advanced Correctional Health Care for </a:t>
            </a:r>
          </a:p>
          <a:p>
            <a:pPr lvl="2"/>
            <a:r>
              <a:rPr lang="en-US" dirty="0"/>
              <a:t>Nurses (24/7)</a:t>
            </a:r>
          </a:p>
          <a:p>
            <a:pPr lvl="2"/>
            <a:r>
              <a:rPr lang="en-US" dirty="0"/>
              <a:t>Medical Providers</a:t>
            </a:r>
          </a:p>
          <a:p>
            <a:pPr lvl="2"/>
            <a:r>
              <a:rPr lang="en-US" dirty="0"/>
              <a:t>Medications</a:t>
            </a:r>
          </a:p>
          <a:p>
            <a:pPr lvl="1"/>
            <a:r>
              <a:rPr lang="en-US" dirty="0"/>
              <a:t>Contracts with La Crosse County Outpatient Clinic to provide on going Mental Health Support</a:t>
            </a:r>
          </a:p>
          <a:p>
            <a:pPr lvl="2"/>
            <a:r>
              <a:rPr lang="en-US" dirty="0"/>
              <a:t>Individual Psychotherapy</a:t>
            </a:r>
          </a:p>
          <a:p>
            <a:pPr lvl="2"/>
            <a:r>
              <a:rPr lang="en-US" dirty="0"/>
              <a:t>Group Psychotherapy </a:t>
            </a:r>
          </a:p>
          <a:p>
            <a:pPr lvl="1"/>
            <a:r>
              <a:rPr lang="en-US" dirty="0"/>
              <a:t>Contracts with Dr. Tom </a:t>
            </a:r>
            <a:r>
              <a:rPr lang="en-US" dirty="0" err="1"/>
              <a:t>Trannel</a:t>
            </a:r>
            <a:r>
              <a:rPr lang="en-US" dirty="0"/>
              <a:t> for Psychiatric consults</a:t>
            </a:r>
          </a:p>
          <a:p>
            <a:pPr lvl="2"/>
            <a:r>
              <a:rPr lang="en-US" dirty="0"/>
              <a:t>Specific support related to significant mental illness concerns</a:t>
            </a:r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ABD4-EE63-4440-A2A2-091F5AA0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Crosse County Jail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8D63F-C494-4C64-9730-64CF70ABD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2356"/>
            <a:ext cx="9601200" cy="4005044"/>
          </a:xfrm>
        </p:spPr>
        <p:txBody>
          <a:bodyPr/>
          <a:lstStyle/>
          <a:p>
            <a:r>
              <a:rPr lang="en-US" dirty="0"/>
              <a:t>Serves Approximately 150 to 220 individuals on any given day</a:t>
            </a:r>
          </a:p>
          <a:p>
            <a:r>
              <a:rPr lang="en-US" dirty="0"/>
              <a:t>Has a yearly Booking population of approximately 5072 </a:t>
            </a:r>
          </a:p>
          <a:p>
            <a:r>
              <a:rPr lang="en-US" dirty="0"/>
              <a:t>An Average length of stay 10 days</a:t>
            </a:r>
          </a:p>
          <a:p>
            <a:pPr lvl="1"/>
            <a:r>
              <a:rPr lang="en-US" dirty="0"/>
              <a:t>Includes individuals who stay in jail less than 24 hours and individuals that stay 2 years</a:t>
            </a:r>
          </a:p>
          <a:p>
            <a:r>
              <a:rPr lang="en-US" dirty="0"/>
              <a:t>An approximate average of 2500 new individuals in a year</a:t>
            </a:r>
          </a:p>
          <a:p>
            <a:pPr lvl="1"/>
            <a:r>
              <a:rPr lang="en-US" dirty="0"/>
              <a:t>Approximate 3500 are returning in a year</a:t>
            </a:r>
          </a:p>
          <a:p>
            <a:r>
              <a:rPr lang="en-US" dirty="0"/>
              <a:t>Individuals can be brought to jail over the life span multiple times </a:t>
            </a:r>
          </a:p>
          <a:p>
            <a:pPr lvl="1"/>
            <a:r>
              <a:rPr lang="en-US" dirty="0"/>
              <a:t>25 to 35 incarcerations are common for an individual</a:t>
            </a:r>
          </a:p>
        </p:txBody>
      </p:sp>
    </p:spTree>
    <p:extLst>
      <p:ext uri="{BB962C8B-B14F-4D97-AF65-F5344CB8AC3E}">
        <p14:creationId xmlns:p14="http://schemas.microsoft.com/office/powerpoint/2010/main" val="408261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85D1D-30F2-4F79-9579-032A9658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Assisted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E8A4B-89F5-4430-BCC4-18F347E9F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3602"/>
            <a:ext cx="9601200" cy="4190301"/>
          </a:xfrm>
        </p:spPr>
        <p:txBody>
          <a:bodyPr>
            <a:normAutofit/>
          </a:bodyPr>
          <a:lstStyle/>
          <a:p>
            <a:r>
              <a:rPr lang="en-US" dirty="0"/>
              <a:t>Vivitrol</a:t>
            </a:r>
          </a:p>
          <a:p>
            <a:pPr lvl="1"/>
            <a:r>
              <a:rPr lang="en-US" dirty="0"/>
              <a:t>Needs a Prescriber Wiling to prescribe</a:t>
            </a:r>
          </a:p>
          <a:p>
            <a:r>
              <a:rPr lang="en-US" dirty="0"/>
              <a:t>Suboxone</a:t>
            </a:r>
          </a:p>
          <a:p>
            <a:pPr lvl="1"/>
            <a:r>
              <a:rPr lang="en-US" dirty="0"/>
              <a:t>Treatment requirements</a:t>
            </a:r>
          </a:p>
          <a:p>
            <a:pPr lvl="2"/>
            <a:r>
              <a:rPr lang="en-US" dirty="0"/>
              <a:t>Opioid treatment Program (OTP)</a:t>
            </a:r>
          </a:p>
          <a:p>
            <a:pPr lvl="2"/>
            <a:r>
              <a:rPr lang="en-US" dirty="0"/>
              <a:t>Office Based Opioid Treatment (OBOT)</a:t>
            </a:r>
          </a:p>
          <a:p>
            <a:pPr lvl="3"/>
            <a:r>
              <a:rPr lang="en-US" dirty="0"/>
              <a:t>Waivered provider</a:t>
            </a:r>
          </a:p>
          <a:p>
            <a:r>
              <a:rPr lang="en-US" dirty="0"/>
              <a:t>Methadone</a:t>
            </a:r>
          </a:p>
          <a:p>
            <a:pPr lvl="1"/>
            <a:r>
              <a:rPr lang="en-US" dirty="0"/>
              <a:t>Treatment requirements</a:t>
            </a:r>
          </a:p>
          <a:p>
            <a:pPr lvl="2"/>
            <a:r>
              <a:rPr lang="en-US" dirty="0"/>
              <a:t>Opioid treatment Program (OTP)</a:t>
            </a:r>
          </a:p>
          <a:p>
            <a:pPr lvl="3"/>
            <a:r>
              <a:rPr lang="en-US" dirty="0"/>
              <a:t>Federal Guidelines</a:t>
            </a:r>
          </a:p>
        </p:txBody>
      </p:sp>
    </p:spTree>
    <p:extLst>
      <p:ext uri="{BB962C8B-B14F-4D97-AF65-F5344CB8AC3E}">
        <p14:creationId xmlns:p14="http://schemas.microsoft.com/office/powerpoint/2010/main" val="130475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9F03-366C-496A-ABF3-BADF653F6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Assisted Treatment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5E1AA-65DC-4519-8877-1A3DE035E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285997"/>
            <a:ext cx="3049398" cy="3581401"/>
          </a:xfrm>
        </p:spPr>
        <p:txBody>
          <a:bodyPr/>
          <a:lstStyle/>
          <a:p>
            <a:r>
              <a:rPr lang="en-US" dirty="0"/>
              <a:t>Vivitrol	</a:t>
            </a:r>
          </a:p>
          <a:p>
            <a:pPr lvl="1"/>
            <a:r>
              <a:rPr lang="en-US" dirty="0"/>
              <a:t>Gunderson Health System</a:t>
            </a:r>
          </a:p>
          <a:p>
            <a:pPr lvl="1"/>
            <a:r>
              <a:rPr lang="en-US" dirty="0"/>
              <a:t>Mayo Clinic Health System</a:t>
            </a:r>
          </a:p>
          <a:p>
            <a:pPr lvl="1"/>
            <a:r>
              <a:rPr lang="en-US" dirty="0"/>
              <a:t>La Crosse County Outpatient Clinic</a:t>
            </a:r>
          </a:p>
          <a:p>
            <a:pPr lvl="1"/>
            <a:r>
              <a:rPr lang="en-US" dirty="0"/>
              <a:t>Addiction Medical Solutions</a:t>
            </a:r>
          </a:p>
          <a:p>
            <a:pPr lvl="1"/>
            <a:r>
              <a:rPr lang="en-US" dirty="0"/>
              <a:t>CleanSlate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067F4-05E4-405F-8777-07F94FC47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3093" y="2290190"/>
            <a:ext cx="2885813" cy="3581401"/>
          </a:xfrm>
        </p:spPr>
        <p:txBody>
          <a:bodyPr/>
          <a:lstStyle/>
          <a:p>
            <a:r>
              <a:rPr lang="en-US" dirty="0"/>
              <a:t>Suboxone </a:t>
            </a:r>
          </a:p>
          <a:p>
            <a:pPr lvl="1"/>
            <a:r>
              <a:rPr lang="en-US" dirty="0"/>
              <a:t>Gunderson Health System</a:t>
            </a:r>
          </a:p>
          <a:p>
            <a:pPr lvl="1"/>
            <a:r>
              <a:rPr lang="en-US" dirty="0"/>
              <a:t>Mayo Clinic Health System</a:t>
            </a:r>
          </a:p>
          <a:p>
            <a:pPr lvl="1"/>
            <a:r>
              <a:rPr lang="en-US" dirty="0"/>
              <a:t>Addiction Medical Solutions</a:t>
            </a:r>
          </a:p>
          <a:p>
            <a:pPr lvl="1"/>
            <a:r>
              <a:rPr lang="en-US" dirty="0"/>
              <a:t>CleanSlate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4434FE9-0E3F-4919-96FE-F42F2E23CEB0}"/>
              </a:ext>
            </a:extLst>
          </p:cNvPr>
          <p:cNvSpPr txBox="1">
            <a:spLocks/>
          </p:cNvSpPr>
          <p:nvPr/>
        </p:nvSpPr>
        <p:spPr>
          <a:xfrm>
            <a:off x="8086987" y="2285998"/>
            <a:ext cx="2885813" cy="3581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Methadone</a:t>
            </a:r>
          </a:p>
          <a:p>
            <a:pPr lvl="1"/>
            <a:r>
              <a:rPr lang="en-US" dirty="0"/>
              <a:t>Gunderson Health System</a:t>
            </a:r>
          </a:p>
          <a:p>
            <a:pPr lvl="1"/>
            <a:r>
              <a:rPr lang="en-US" dirty="0"/>
              <a:t>Addiction Medical Solution</a:t>
            </a:r>
          </a:p>
        </p:txBody>
      </p:sp>
    </p:spTree>
    <p:extLst>
      <p:ext uri="{BB962C8B-B14F-4D97-AF65-F5344CB8AC3E}">
        <p14:creationId xmlns:p14="http://schemas.microsoft.com/office/powerpoint/2010/main" val="77783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6E37E4-0D94-4235-B0A5-643D8319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while Incarcerated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ECD0E1-0686-4F47-B732-6540DBBBD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737"/>
            <a:ext cx="9601200" cy="4237630"/>
          </a:xfrm>
        </p:spPr>
        <p:txBody>
          <a:bodyPr>
            <a:normAutofit/>
          </a:bodyPr>
          <a:lstStyle/>
          <a:p>
            <a:r>
              <a:rPr lang="en-US" dirty="0"/>
              <a:t>Bringing Controlled substances to a secured facility</a:t>
            </a:r>
          </a:p>
          <a:p>
            <a:pPr lvl="1"/>
            <a:r>
              <a:rPr lang="en-US" dirty="0"/>
              <a:t>Increased potential for abuse/Diversion</a:t>
            </a:r>
          </a:p>
          <a:p>
            <a:pPr lvl="1"/>
            <a:r>
              <a:rPr lang="en-US" dirty="0"/>
              <a:t>Safety Concerns</a:t>
            </a:r>
          </a:p>
          <a:p>
            <a:r>
              <a:rPr lang="en-US" dirty="0"/>
              <a:t>Opioid Treatment Programs</a:t>
            </a:r>
          </a:p>
          <a:p>
            <a:pPr lvl="1"/>
            <a:r>
              <a:rPr lang="en-US" dirty="0"/>
              <a:t>Federal Guidelines</a:t>
            </a:r>
          </a:p>
          <a:p>
            <a:pPr lvl="2"/>
            <a:r>
              <a:rPr lang="en-US" dirty="0"/>
              <a:t>Specific Handling guidelines</a:t>
            </a:r>
          </a:p>
          <a:p>
            <a:pPr lvl="2"/>
            <a:r>
              <a:rPr lang="en-US" dirty="0"/>
              <a:t>Specific requirements about seeing a provider </a:t>
            </a:r>
          </a:p>
          <a:p>
            <a:r>
              <a:rPr lang="en-US" dirty="0"/>
              <a:t>Office Based Opioid Treatment</a:t>
            </a:r>
          </a:p>
          <a:p>
            <a:pPr lvl="1"/>
            <a:r>
              <a:rPr lang="en-US" dirty="0"/>
              <a:t>Sending controlled substance</a:t>
            </a:r>
          </a:p>
          <a:p>
            <a:pPr lvl="1"/>
            <a:r>
              <a:rPr lang="en-US" dirty="0"/>
              <a:t>Required Face to Face contacts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9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75FC3-70F8-463C-ACD9-B0EE2788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turned off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190BE-C01A-4F46-9CC5-F673DD8A6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078" y="1428750"/>
            <a:ext cx="9601200" cy="4944754"/>
          </a:xfrm>
        </p:spPr>
        <p:txBody>
          <a:bodyPr/>
          <a:lstStyle/>
          <a:p>
            <a:r>
              <a:rPr lang="en-US" dirty="0"/>
              <a:t>Requires on Clinical Decision making for program participate between doctors with an already stressed system</a:t>
            </a:r>
          </a:p>
          <a:p>
            <a:r>
              <a:rPr lang="en-US" dirty="0"/>
              <a:t>Unable to engage in a harm reduction model prior to release</a:t>
            </a:r>
          </a:p>
          <a:p>
            <a:r>
              <a:rPr lang="en-US" dirty="0"/>
              <a:t>Requires participation in pharmaceutical company programs</a:t>
            </a:r>
          </a:p>
          <a:p>
            <a:pPr lvl="1"/>
            <a:r>
              <a:rPr lang="en-US" dirty="0"/>
              <a:t>Alkermes©</a:t>
            </a:r>
          </a:p>
          <a:p>
            <a:r>
              <a:rPr lang="en-US" dirty="0"/>
              <a:t>Continuity of care problems</a:t>
            </a:r>
          </a:p>
          <a:p>
            <a:pPr lvl="1"/>
            <a:r>
              <a:rPr lang="en-US" dirty="0"/>
              <a:t>Multiple steps for medications to be continued or restarted once released</a:t>
            </a:r>
          </a:p>
          <a:p>
            <a:pPr lvl="2"/>
            <a:r>
              <a:rPr lang="en-US" dirty="0"/>
              <a:t>Individuals are given medications upon release and given the length it can take to see a community provider may not always provide enough access</a:t>
            </a:r>
          </a:p>
          <a:p>
            <a:pPr lvl="3"/>
            <a:r>
              <a:rPr lang="en-US" dirty="0"/>
              <a:t>Mostly related to unexpected release</a:t>
            </a:r>
          </a:p>
          <a:p>
            <a:r>
              <a:rPr lang="en-US" dirty="0"/>
              <a:t>Afterhours Release</a:t>
            </a:r>
          </a:p>
        </p:txBody>
      </p:sp>
    </p:spTree>
    <p:extLst>
      <p:ext uri="{BB962C8B-B14F-4D97-AF65-F5344CB8AC3E}">
        <p14:creationId xmlns:p14="http://schemas.microsoft.com/office/powerpoint/2010/main" val="2890697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C4D1-E1DF-445E-9D9A-D48F937D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turned off Implications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C0F6-DD5D-4881-8543-75273489A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Mental Health </a:t>
            </a:r>
          </a:p>
          <a:p>
            <a:pPr lvl="1"/>
            <a:r>
              <a:rPr lang="en-US" dirty="0"/>
              <a:t>A positive approach to managing severe and persistence mental Illness</a:t>
            </a:r>
          </a:p>
          <a:p>
            <a:pPr lvl="2"/>
            <a:r>
              <a:rPr lang="en-US" dirty="0"/>
              <a:t>Long Acting injectables	</a:t>
            </a:r>
          </a:p>
          <a:p>
            <a:pPr lvl="3"/>
            <a:r>
              <a:rPr lang="en-US" dirty="0"/>
              <a:t>Invega </a:t>
            </a:r>
            <a:r>
              <a:rPr lang="en-US" dirty="0" err="1"/>
              <a:t>Sustenna</a:t>
            </a:r>
            <a:r>
              <a:rPr lang="en-US" dirty="0"/>
              <a:t>  (monthly Injectable)</a:t>
            </a:r>
          </a:p>
          <a:p>
            <a:pPr lvl="4"/>
            <a:r>
              <a:rPr lang="en-US" dirty="0"/>
              <a:t>Approximate cost $2761</a:t>
            </a:r>
          </a:p>
          <a:p>
            <a:pPr lvl="3"/>
            <a:r>
              <a:rPr lang="en-US" dirty="0"/>
              <a:t>Abilify </a:t>
            </a:r>
            <a:r>
              <a:rPr lang="en-US" dirty="0" err="1"/>
              <a:t>Maintena</a:t>
            </a:r>
            <a:endParaRPr lang="en-US" dirty="0"/>
          </a:p>
          <a:p>
            <a:pPr lvl="4"/>
            <a:r>
              <a:rPr lang="en-US" dirty="0"/>
              <a:t>Approximate cost $2240</a:t>
            </a:r>
          </a:p>
          <a:p>
            <a:r>
              <a:rPr lang="en-US" dirty="0"/>
              <a:t>Vivitrol</a:t>
            </a:r>
          </a:p>
          <a:p>
            <a:pPr lvl="1"/>
            <a:r>
              <a:rPr lang="en-US" dirty="0"/>
              <a:t>Approximate Cost $1929</a:t>
            </a:r>
          </a:p>
        </p:txBody>
      </p:sp>
    </p:spTree>
    <p:extLst>
      <p:ext uri="{BB962C8B-B14F-4D97-AF65-F5344CB8AC3E}">
        <p14:creationId xmlns:p14="http://schemas.microsoft.com/office/powerpoint/2010/main" val="10265754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C88EF232446B488BFAD63883E79CE6" ma:contentTypeVersion="10" ma:contentTypeDescription="Create a new document." ma:contentTypeScope="" ma:versionID="8f080fc030abe4b6edbe288616bbedd2">
  <xsd:schema xmlns:xsd="http://www.w3.org/2001/XMLSchema" xmlns:xs="http://www.w3.org/2001/XMLSchema" xmlns:p="http://schemas.microsoft.com/office/2006/metadata/properties" xmlns:ns3="d8664ab1-6417-4775-a3dc-c2d390a767d6" xmlns:ns4="e8612da5-74cc-4b98-b68c-e1a34f69ca56" targetNamespace="http://schemas.microsoft.com/office/2006/metadata/properties" ma:root="true" ma:fieldsID="3841749812b4d85473606efd0cb928b9" ns3:_="" ns4:_="">
    <xsd:import namespace="d8664ab1-6417-4775-a3dc-c2d390a767d6"/>
    <xsd:import namespace="e8612da5-74cc-4b98-b68c-e1a34f69ca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664ab1-6417-4775-a3dc-c2d390a76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612da5-74cc-4b98-b68c-e1a34f69ca5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ED8243-1794-432F-A6D1-209514227C1F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e8612da5-74cc-4b98-b68c-e1a34f69ca56"/>
    <ds:schemaRef ds:uri="d8664ab1-6417-4775-a3dc-c2d390a767d6"/>
  </ds:schemaRefs>
</ds:datastoreItem>
</file>

<file path=customXml/itemProps2.xml><?xml version="1.0" encoding="utf-8"?>
<ds:datastoreItem xmlns:ds="http://schemas.openxmlformats.org/officeDocument/2006/customXml" ds:itemID="{F71649FA-8F71-4EE5-BA22-1A85ED9449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27F711-AE0E-4336-BAF5-C7515AA6A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664ab1-6417-4775-a3dc-c2d390a767d6"/>
    <ds:schemaRef ds:uri="e8612da5-74cc-4b98-b68c-e1a34f69ca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61</TotalTime>
  <Words>553</Words>
  <Application>Microsoft Office PowerPoint</Application>
  <PresentationFormat>Widescreen</PresentationFormat>
  <Paragraphs>102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Franklin Gothic Book</vt:lpstr>
      <vt:lpstr>Crop</vt:lpstr>
      <vt:lpstr>Medicaid Exclusion</vt:lpstr>
      <vt:lpstr>Introduction</vt:lpstr>
      <vt:lpstr>Collaboration </vt:lpstr>
      <vt:lpstr>La Crosse County Jail</vt:lpstr>
      <vt:lpstr>Medical Assisted Treatment</vt:lpstr>
      <vt:lpstr>Medical Assisted Treatment Cont.</vt:lpstr>
      <vt:lpstr>Challenges while Incarcerated</vt:lpstr>
      <vt:lpstr>MA turned off Implications</vt:lpstr>
      <vt:lpstr>MA turned off Implications Cont.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Exlusion</dc:title>
  <dc:creator>Samuel Seefeld</dc:creator>
  <cp:lastModifiedBy>Polly K Scott</cp:lastModifiedBy>
  <cp:revision>3</cp:revision>
  <dcterms:created xsi:type="dcterms:W3CDTF">2020-03-12T12:05:17Z</dcterms:created>
  <dcterms:modified xsi:type="dcterms:W3CDTF">2020-06-11T15:36:11Z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0x01010096C88EF232446B488BFAD63883E79CE6</vt:lpwstr>
  </property>
</Properties>
</file>