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77" r:id="rId4"/>
    <p:sldId id="276" r:id="rId5"/>
    <p:sldId id="280" r:id="rId6"/>
    <p:sldId id="275" r:id="rId7"/>
    <p:sldId id="258" r:id="rId8"/>
    <p:sldId id="259" r:id="rId9"/>
    <p:sldId id="273" r:id="rId10"/>
    <p:sldId id="264" r:id="rId11"/>
    <p:sldId id="278" r:id="rId12"/>
    <p:sldId id="279" r:id="rId13"/>
    <p:sldId id="260" r:id="rId14"/>
    <p:sldId id="265" r:id="rId15"/>
    <p:sldId id="266" r:id="rId16"/>
    <p:sldId id="262" r:id="rId17"/>
    <p:sldId id="263" r:id="rId18"/>
    <p:sldId id="274" r:id="rId19"/>
    <p:sldId id="272" r:id="rId20"/>
    <p:sldId id="271" r:id="rId21"/>
    <p:sldId id="270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DB01B-91A2-42CA-9C9A-63C6881CD90D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B0C9B-E33E-49BC-95D3-682368759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2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4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9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6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2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0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5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3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5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6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2E23-885F-4F47-A1EF-2C418D59C12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C4B18-081A-458D-8DCC-E3E039A1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4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hiCFdWeQfA" TargetMode="External"/><Relationship Id="rId2" Type="http://schemas.openxmlformats.org/officeDocument/2006/relationships/hyperlink" Target="https://www.viterbo.edu/undergraduate-research/resources-stud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lpvgfmEU2Ck&amp;noredirect=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HqZxApfgf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cs.wisc.edu/~markhill/conference-talk.html" TargetMode="External"/><Relationship Id="rId2" Type="http://schemas.openxmlformats.org/officeDocument/2006/relationships/hyperlink" Target="http://go.owu.edu/~dapeople/ggpresn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llesley.edu/ruhlman/presenting/tipso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Secrets of a Good (or bad) Talk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29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Polish your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Use large letters (no fonts smaller than 16 </a:t>
            </a:r>
            <a:r>
              <a:rPr lang="en-US" sz="2400" dirty="0" err="1" smtClean="0"/>
              <a:t>pt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Pay special attention to figure axes , titles for graphs</a:t>
            </a:r>
          </a:p>
          <a:p>
            <a:pPr lvl="1"/>
            <a:r>
              <a:rPr lang="en-US" sz="2400" dirty="0" smtClean="0"/>
              <a:t>Keep </a:t>
            </a:r>
            <a:r>
              <a:rPr lang="en-US" sz="2400" dirty="0"/>
              <a:t>the </a:t>
            </a:r>
            <a:r>
              <a:rPr lang="en-US" sz="2400" dirty="0" smtClean="0"/>
              <a:t>graphics simple </a:t>
            </a:r>
          </a:p>
          <a:p>
            <a:pPr lvl="1"/>
            <a:r>
              <a:rPr lang="en-US" sz="2400" dirty="0" smtClean="0"/>
              <a:t>Don't </a:t>
            </a:r>
            <a:r>
              <a:rPr lang="en-US" sz="2400" dirty="0"/>
              <a:t>show graphs you won't need. If there are four graphs on a slide and you only talk </a:t>
            </a:r>
            <a:r>
              <a:rPr lang="en-US" sz="2400" dirty="0" smtClean="0"/>
              <a:t>about </a:t>
            </a:r>
            <a:r>
              <a:rPr lang="en-US" sz="2400" dirty="0"/>
              <a:t>one - cut the others out. </a:t>
            </a:r>
          </a:p>
          <a:p>
            <a:r>
              <a:rPr lang="en-US" sz="2400" dirty="0" smtClean="0">
                <a:latin typeface="Albertus (W1)" pitchFamily="34" charset="0"/>
              </a:rPr>
              <a:t>Don't use </a:t>
            </a:r>
            <a:r>
              <a:rPr lang="en-US" sz="2400" dirty="0" smtClean="0">
                <a:latin typeface="Bodoni MT Black" pitchFamily="18" charset="0"/>
              </a:rPr>
              <a:t>different fonts or type styles </a:t>
            </a:r>
            <a:r>
              <a:rPr lang="en-US" sz="2400" dirty="0" smtClean="0"/>
              <a:t>- </a:t>
            </a:r>
            <a:r>
              <a:rPr lang="en-US" sz="2400" dirty="0" smtClean="0">
                <a:latin typeface="Pristina" pitchFamily="66" charset="0"/>
              </a:rPr>
              <a:t>it makes your </a:t>
            </a:r>
            <a:r>
              <a:rPr lang="en-US" sz="2400" dirty="0" smtClean="0">
                <a:latin typeface="Matura MT Script Capitals" pitchFamily="66" charset="0"/>
              </a:rPr>
              <a:t>slide look like a ransom </a:t>
            </a:r>
            <a:r>
              <a:rPr lang="en-US" sz="2400" dirty="0" smtClean="0"/>
              <a:t>note. </a:t>
            </a:r>
          </a:p>
          <a:p>
            <a:r>
              <a:rPr lang="en-US" sz="2400" dirty="0" smtClean="0"/>
              <a:t>Use color wisely</a:t>
            </a:r>
            <a:endParaRPr lang="en-US" sz="2400" b="1" dirty="0" smtClean="0"/>
          </a:p>
          <a:p>
            <a:pPr lvl="2"/>
            <a:r>
              <a:rPr lang="en-US" sz="2000" dirty="0" smtClean="0">
                <a:solidFill>
                  <a:srgbClr val="0070C0"/>
                </a:solidFill>
              </a:rPr>
              <a:t>Color makes the graphic stand out.  </a:t>
            </a:r>
          </a:p>
          <a:p>
            <a:pPr lvl="2"/>
            <a:r>
              <a:rPr lang="en-US" sz="1800" dirty="0" smtClean="0"/>
              <a:t>Avoid </a:t>
            </a:r>
            <a:r>
              <a:rPr lang="en-US" sz="1800" dirty="0" smtClean="0">
                <a:solidFill>
                  <a:srgbClr val="FF0000"/>
                </a:solidFill>
              </a:rPr>
              <a:t>red</a:t>
            </a:r>
            <a:r>
              <a:rPr lang="en-US" sz="1800" dirty="0" smtClean="0"/>
              <a:t> or </a:t>
            </a:r>
            <a:r>
              <a:rPr lang="en-US" sz="1800" dirty="0" smtClean="0">
                <a:solidFill>
                  <a:srgbClr val="FFFF00"/>
                </a:solidFill>
              </a:rPr>
              <a:t>yellow</a:t>
            </a:r>
            <a:r>
              <a:rPr lang="en-US" sz="1800" dirty="0" smtClean="0"/>
              <a:t> or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green</a:t>
            </a:r>
            <a:r>
              <a:rPr lang="en-US" sz="1800" dirty="0" smtClean="0"/>
              <a:t> in the text - red is difficult to see from a distance. Also, check your color using the projector. Some color schemes look fine on paper, but project poorly. </a:t>
            </a:r>
          </a:p>
          <a:p>
            <a:r>
              <a:rPr lang="en-US" sz="2400" dirty="0"/>
              <a:t>Graphs should replace tables where possible in a visual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3221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PCR amplification of </a:t>
            </a:r>
            <a:r>
              <a:rPr lang="en-US" b="1" dirty="0" err="1" smtClean="0"/>
              <a:t>MutL</a:t>
            </a:r>
            <a:endParaRPr lang="en-US" b="1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5033962" cy="43100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Uhhhh</a:t>
            </a:r>
            <a:r>
              <a:rPr lang="en-US" b="1" dirty="0" smtClean="0"/>
              <a:t>………..not so good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590800"/>
            <a:ext cx="4419600" cy="2743200"/>
          </a:xfrm>
        </p:spPr>
      </p:pic>
    </p:spTree>
    <p:extLst>
      <p:ext uri="{BB962C8B-B14F-4D97-AF65-F5344CB8AC3E}">
        <p14:creationId xmlns:p14="http://schemas.microsoft.com/office/powerpoint/2010/main" val="1823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Don't put in too much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Rule of 7s</a:t>
            </a:r>
          </a:p>
          <a:p>
            <a:pPr lvl="1"/>
            <a:r>
              <a:rPr lang="en-US" dirty="0" smtClean="0"/>
              <a:t>7 words per line</a:t>
            </a:r>
          </a:p>
          <a:p>
            <a:pPr lvl="1"/>
            <a:r>
              <a:rPr lang="en-US" dirty="0" smtClean="0"/>
              <a:t>7 bullets per slide</a:t>
            </a:r>
          </a:p>
          <a:p>
            <a:r>
              <a:rPr lang="en-US" sz="2800" dirty="0"/>
              <a:t>Avoid jargon and abbreviations, unless they are clear to all the </a:t>
            </a:r>
            <a:r>
              <a:rPr lang="en-US" sz="2800" dirty="0" smtClean="0"/>
              <a:t>audience</a:t>
            </a:r>
            <a:endParaRPr lang="en-US" sz="2800" dirty="0"/>
          </a:p>
          <a:p>
            <a:r>
              <a:rPr lang="en-US" sz="2800" dirty="0"/>
              <a:t>Never use a long word when a short one will do 	</a:t>
            </a:r>
            <a:endParaRPr lang="en-US" sz="2800" dirty="0" smtClean="0"/>
          </a:p>
          <a:p>
            <a:r>
              <a:rPr lang="en-US" sz="2800" dirty="0"/>
              <a:t>DON’T read your slides, use as outline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9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Have only a few conclusion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Leave the listener with the key points</a:t>
            </a:r>
          </a:p>
          <a:p>
            <a:endParaRPr lang="en-US" dirty="0" smtClean="0"/>
          </a:p>
          <a:p>
            <a:r>
              <a:rPr lang="en-US" dirty="0" smtClean="0"/>
              <a:t>At most people will remember 2 to 3 key points</a:t>
            </a:r>
          </a:p>
          <a:p>
            <a:endParaRPr lang="en-US" dirty="0"/>
          </a:p>
          <a:p>
            <a:r>
              <a:rPr lang="en-US" dirty="0" smtClean="0"/>
              <a:t>Your chance to provide take home message</a:t>
            </a:r>
          </a:p>
        </p:txBody>
      </p:sp>
    </p:spTree>
    <p:extLst>
      <p:ext uri="{BB962C8B-B14F-4D97-AF65-F5344CB8AC3E}">
        <p14:creationId xmlns:p14="http://schemas.microsoft.com/office/powerpoint/2010/main" val="10197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 Time Wisely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run over! </a:t>
            </a:r>
            <a:r>
              <a:rPr lang="en-US" b="1" dirty="0" smtClean="0"/>
              <a:t>Ever!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Be sincere; be brief; be seated." </a:t>
            </a:r>
            <a:r>
              <a:rPr lang="en-US" i="1" dirty="0">
                <a:solidFill>
                  <a:srgbClr val="0070C0"/>
                </a:solidFill>
              </a:rPr>
              <a:t>- Franklin D. Roosevelt</a:t>
            </a:r>
            <a:r>
              <a:rPr lang="en-US" dirty="0">
                <a:solidFill>
                  <a:srgbClr val="0070C0"/>
                </a:solidFill>
              </a:rPr>
              <a:t>	</a:t>
            </a:r>
          </a:p>
          <a:p>
            <a:r>
              <a:rPr lang="en-US" dirty="0" smtClean="0"/>
              <a:t>Shorten your talk by removing details, concepts, and information, not by eliminating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Talk to the audience not to the screen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 loudly and slowly</a:t>
            </a:r>
          </a:p>
          <a:p>
            <a:endParaRPr lang="en-US" dirty="0" smtClean="0"/>
          </a:p>
          <a:p>
            <a:r>
              <a:rPr lang="en-US" dirty="0" smtClean="0"/>
              <a:t>pick out a few people in the audience and pointedly talk to them as if you are explaining something to them</a:t>
            </a:r>
          </a:p>
        </p:txBody>
      </p:sp>
    </p:spTree>
    <p:extLst>
      <p:ext uri="{BB962C8B-B14F-4D97-AF65-F5344CB8AC3E}">
        <p14:creationId xmlns:p14="http://schemas.microsoft.com/office/powerpoint/2010/main" val="173351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Avoid making distracting sounds and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avoid "</a:t>
            </a:r>
            <a:r>
              <a:rPr lang="en-US" dirty="0" err="1" smtClean="0"/>
              <a:t>Ummm</a:t>
            </a:r>
            <a:r>
              <a:rPr lang="en-US" dirty="0" smtClean="0"/>
              <a:t>" or "</a:t>
            </a:r>
            <a:r>
              <a:rPr lang="en-US" dirty="0" err="1" smtClean="0"/>
              <a:t>Ahhh</a:t>
            </a:r>
            <a:r>
              <a:rPr lang="en-US" dirty="0" smtClean="0"/>
              <a:t>" between sentences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you put your hands in your pockets, take the keys and change out so you won't jingle them during your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Constructive Criticism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Ask a few people to critique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Give </a:t>
            </a:r>
            <a:r>
              <a:rPr lang="en-US" dirty="0"/>
              <a:t>entire talk without interruptions 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Peers take notes on rough spots 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Afterward, go through slide-by-slide and </a:t>
            </a:r>
            <a:r>
              <a:rPr lang="en-US" dirty="0" smtClean="0"/>
              <a:t>discuss</a:t>
            </a:r>
          </a:p>
          <a:p>
            <a:pPr marL="731520" lvl="1" indent="-27432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Ask you advisor for help</a:t>
            </a:r>
            <a:endParaRPr lang="en-US" dirty="0"/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/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Allow for ~1 hour to critique a 10 minute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Oh no, the big day is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attire</a:t>
            </a:r>
          </a:p>
          <a:p>
            <a:r>
              <a:rPr lang="en-US" dirty="0" smtClean="0"/>
              <a:t>Arrive on time-load presentation</a:t>
            </a:r>
          </a:p>
          <a:p>
            <a:r>
              <a:rPr lang="en-US" dirty="0" smtClean="0"/>
              <a:t>Restroom?</a:t>
            </a:r>
          </a:p>
          <a:p>
            <a:r>
              <a:rPr lang="en-US" dirty="0" smtClean="0"/>
              <a:t>Confidence!!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3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www.viterbo.edu/undergraduate-research/resources-students</a:t>
            </a:r>
            <a:endParaRPr lang="en-US" u="sng" dirty="0" smtClean="0">
              <a:hlinkClick r:id="rId3"/>
            </a:endParaRPr>
          </a:p>
          <a:p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://www.youtube.com/watch?v=uhiCFdWeQfA</a:t>
            </a:r>
            <a:endParaRPr lang="en-US" u="sng" dirty="0"/>
          </a:p>
          <a:p>
            <a:r>
              <a:rPr lang="en-US" altLang="en-US" u="sng" dirty="0">
                <a:hlinkClick r:id="rId4"/>
              </a:rPr>
              <a:t>http://www.youtube.com/watch?v=lpvgfmEU2Ck&amp;noredirect=1</a:t>
            </a:r>
            <a:r>
              <a:rPr lang="en-US" altLang="en-US" u="sng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Alternatives to PP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www.youtube.com/watch?v=nHqZxApfgf0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Links for Guidelines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“Guidelines for Oral Presentations,” Ohio Wesleyan University @ </a:t>
            </a:r>
            <a:r>
              <a:rPr lang="en-US" altLang="en-US" dirty="0">
                <a:hlinkClick r:id="rId2"/>
              </a:rPr>
              <a:t>http://go.owu.edu/~dapeople/ggpresnt.html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Mark D. Hill, “Oral Presentation Advice,” UW-Madison @ </a:t>
            </a:r>
            <a:r>
              <a:rPr lang="en-US" altLang="en-US" dirty="0">
                <a:hlinkClick r:id="rId3"/>
              </a:rPr>
              <a:t>http://pages.cs.wisc.edu/~markhill/conference-talk.html</a:t>
            </a:r>
            <a:r>
              <a:rPr lang="en-US" altLang="en-US" dirty="0"/>
              <a:t> </a:t>
            </a:r>
          </a:p>
          <a:p>
            <a:r>
              <a:rPr lang="en-US" altLang="en-US" dirty="0" smtClean="0"/>
              <a:t>“</a:t>
            </a:r>
            <a:r>
              <a:rPr lang="en-US" altLang="en-US" dirty="0"/>
              <a:t>Tips for Oral Presentations,” Wellesley College @ </a:t>
            </a:r>
            <a:r>
              <a:rPr lang="en-US" altLang="en-US" dirty="0">
                <a:hlinkClick r:id="rId4"/>
              </a:rPr>
              <a:t>http://www.wellesley.edu/ruhlman/presenting/tipsop</a:t>
            </a:r>
            <a:r>
              <a:rPr lang="en-US" alt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will be there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Why are they attending?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How much do they know about your topic?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What would they like to learn?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Is it appropriate to interject personal revelations in the talk?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Goals!!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Disseminating info</a:t>
            </a:r>
          </a:p>
          <a:p>
            <a:pPr lvl="1"/>
            <a:r>
              <a:rPr lang="en-US" altLang="en-US" dirty="0"/>
              <a:t>Graded presentation for a course</a:t>
            </a:r>
          </a:p>
          <a:p>
            <a:pPr lvl="1"/>
            <a:r>
              <a:rPr lang="en-US" altLang="en-US" dirty="0"/>
              <a:t>Professional school interview</a:t>
            </a:r>
          </a:p>
          <a:p>
            <a:pPr lvl="1"/>
            <a:r>
              <a:rPr lang="en-US" altLang="en-US" dirty="0"/>
              <a:t>Job interview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Timing is everything!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lang="es-ES_tradnl" b="1" dirty="0" err="1">
                <a:latin typeface="Arial" charset="0"/>
              </a:rPr>
              <a:t>Problem</a:t>
            </a:r>
            <a:r>
              <a:rPr lang="es-ES_tradnl" b="1" dirty="0">
                <a:latin typeface="Arial" charset="0"/>
              </a:rPr>
              <a:t>/</a:t>
            </a:r>
            <a:r>
              <a:rPr lang="es-ES_tradnl" b="1" dirty="0" err="1">
                <a:latin typeface="Arial" charset="0"/>
              </a:rPr>
              <a:t>Background</a:t>
            </a:r>
            <a:r>
              <a:rPr lang="es-ES_tradnl" b="1" dirty="0">
                <a:latin typeface="Arial" charset="0"/>
              </a:rPr>
              <a:t>		2 - 3</a:t>
            </a:r>
          </a:p>
          <a:p>
            <a:pPr eaLnBrk="0" hangingPunct="0">
              <a:lnSpc>
                <a:spcPct val="80000"/>
              </a:lnSpc>
            </a:pPr>
            <a:endParaRPr lang="es-ES_tradnl" b="1" dirty="0">
              <a:latin typeface="Arial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s-ES_tradnl" b="1" dirty="0" err="1">
                <a:latin typeface="Arial" charset="0"/>
              </a:rPr>
              <a:t>Design</a:t>
            </a:r>
            <a:r>
              <a:rPr lang="es-ES_tradnl" b="1" dirty="0">
                <a:latin typeface="Arial" charset="0"/>
              </a:rPr>
              <a:t>/</a:t>
            </a:r>
            <a:r>
              <a:rPr lang="es-ES_tradnl" b="1" dirty="0" err="1">
                <a:latin typeface="Arial" charset="0"/>
              </a:rPr>
              <a:t>Methods</a:t>
            </a:r>
            <a:r>
              <a:rPr lang="es-ES_tradnl" b="1" dirty="0">
                <a:latin typeface="Arial" charset="0"/>
              </a:rPr>
              <a:t> 			2</a:t>
            </a:r>
          </a:p>
          <a:p>
            <a:pPr eaLnBrk="0" hangingPunct="0">
              <a:lnSpc>
                <a:spcPct val="80000"/>
              </a:lnSpc>
            </a:pPr>
            <a:endParaRPr lang="es-ES_tradnl" b="1" dirty="0">
              <a:latin typeface="Arial" charset="0"/>
            </a:endParaRPr>
          </a:p>
          <a:p>
            <a:pPr eaLnBrk="0" hangingPunct="0">
              <a:lnSpc>
                <a:spcPct val="80000"/>
              </a:lnSpc>
            </a:pPr>
            <a:endParaRPr lang="es-ES_tradnl" b="1" dirty="0">
              <a:latin typeface="Arial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s-ES_tradnl" b="1" dirty="0" err="1">
                <a:latin typeface="Arial" charset="0"/>
              </a:rPr>
              <a:t>Major</a:t>
            </a:r>
            <a:r>
              <a:rPr lang="es-ES_tradnl" b="1" dirty="0">
                <a:latin typeface="Arial" charset="0"/>
              </a:rPr>
              <a:t> </a:t>
            </a:r>
            <a:r>
              <a:rPr lang="es-ES_tradnl" b="1" dirty="0" err="1">
                <a:latin typeface="Arial" charset="0"/>
              </a:rPr>
              <a:t>findings</a:t>
            </a:r>
            <a:r>
              <a:rPr lang="es-ES_tradnl" b="1" dirty="0">
                <a:latin typeface="Arial" charset="0"/>
              </a:rPr>
              <a:t>			</a:t>
            </a:r>
            <a:r>
              <a:rPr lang="es-ES_tradnl" b="1" dirty="0" smtClean="0">
                <a:latin typeface="Arial" charset="0"/>
              </a:rPr>
              <a:t>3-5  </a:t>
            </a:r>
            <a:endParaRPr lang="es-ES_tradnl" b="1" dirty="0">
              <a:latin typeface="Arial" charset="0"/>
            </a:endParaRPr>
          </a:p>
          <a:p>
            <a:pPr eaLnBrk="0" hangingPunct="0">
              <a:lnSpc>
                <a:spcPct val="80000"/>
              </a:lnSpc>
            </a:pPr>
            <a:endParaRPr lang="es-ES_tradnl" b="1" dirty="0">
              <a:latin typeface="Arial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s-ES_tradnl" b="1" dirty="0" err="1" smtClean="0">
                <a:latin typeface="Arial" charset="0"/>
              </a:rPr>
              <a:t>Conclusions</a:t>
            </a:r>
            <a:r>
              <a:rPr lang="es-ES_tradnl" b="1" dirty="0" smtClean="0">
                <a:latin typeface="Arial" charset="0"/>
              </a:rPr>
              <a:t>	</a:t>
            </a:r>
            <a:r>
              <a:rPr lang="es-ES_tradnl" b="1" dirty="0">
                <a:latin typeface="Arial" charset="0"/>
              </a:rPr>
              <a:t>		</a:t>
            </a:r>
            <a:r>
              <a:rPr lang="es-ES_tradnl" b="1" dirty="0" smtClean="0">
                <a:latin typeface="Arial" charset="0"/>
              </a:rPr>
              <a:t>1-2 </a:t>
            </a:r>
            <a:endParaRPr lang="es-ES_tradnl" b="1" dirty="0">
              <a:latin typeface="Arial" charset="0"/>
            </a:endParaRPr>
          </a:p>
          <a:p>
            <a:endParaRPr lang="en-US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371600" y="2850360"/>
            <a:ext cx="6821488" cy="461963"/>
            <a:chOff x="1056" y="2541"/>
            <a:chExt cx="4297" cy="291"/>
          </a:xfrm>
        </p:grpSpPr>
        <p:sp>
          <p:nvSpPr>
            <p:cNvPr id="5" name="Line 18"/>
            <p:cNvSpPr>
              <a:spLocks noChangeShapeType="1"/>
            </p:cNvSpPr>
            <p:nvPr/>
          </p:nvSpPr>
          <p:spPr bwMode="auto">
            <a:xfrm>
              <a:off x="1056" y="2832"/>
              <a:ext cx="3744" cy="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9"/>
            <p:cNvSpPr>
              <a:spLocks/>
            </p:cNvSpPr>
            <p:nvPr/>
          </p:nvSpPr>
          <p:spPr bwMode="auto">
            <a:xfrm>
              <a:off x="4681" y="2541"/>
              <a:ext cx="672" cy="233"/>
            </a:xfrm>
            <a:prstGeom prst="borderCallout2">
              <a:avLst>
                <a:gd name="adj1" fmla="val 13690"/>
                <a:gd name="adj2" fmla="val -7144"/>
                <a:gd name="adj3" fmla="val 13690"/>
                <a:gd name="adj4" fmla="val -20685"/>
                <a:gd name="adj5" fmla="val 90875"/>
                <a:gd name="adj6" fmla="val -34671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660066"/>
                  </a:solidFill>
                </a:rPr>
                <a:t>4 </a:t>
              </a:r>
              <a:r>
                <a:rPr lang="en-US" b="1" dirty="0" smtClean="0">
                  <a:solidFill>
                    <a:srgbClr val="660066"/>
                  </a:solidFill>
                </a:rPr>
                <a:t>– 5 min</a:t>
              </a:r>
              <a:endParaRPr lang="en-US" dirty="0">
                <a:solidFill>
                  <a:srgbClr val="660066"/>
                </a:solidFill>
              </a:endParaRPr>
            </a:p>
          </p:txBody>
        </p:sp>
      </p:grp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7169150" y="3936210"/>
            <a:ext cx="1524000" cy="609600"/>
          </a:xfrm>
          <a:prstGeom prst="lef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2857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Book Antiqua" pitchFamily="18" charset="0"/>
              </a:rPr>
              <a:t>Impact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7165975" y="4910492"/>
            <a:ext cx="1524000" cy="609600"/>
          </a:xfrm>
          <a:prstGeom prst="lef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2857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Book Antiqua" pitchFamily="18" charset="0"/>
              </a:rPr>
              <a:t>Impact</a:t>
            </a:r>
            <a:endParaRPr lang="en-US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Title Slide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Introduction and previous studies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Your question and experimental design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Your data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Data analysis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Your conclusions and unanswered questions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Future work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/>
              <a:t>Acknowledgements</a:t>
            </a:r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b="1" dirty="0"/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Most sections will require more than one slide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Prepare your material carefully and logically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Tell a story. The story should have four parts:</a:t>
            </a:r>
          </a:p>
          <a:p>
            <a:pPr lvl="1"/>
            <a:r>
              <a:rPr lang="en-US" dirty="0" smtClean="0"/>
              <a:t>Introduction-clearly state question/hypothesis/relevance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Discussion/conclusion</a:t>
            </a:r>
          </a:p>
          <a:p>
            <a:pPr lvl="1"/>
            <a:r>
              <a:rPr lang="en-US" dirty="0" smtClean="0"/>
              <a:t>(Future research)</a:t>
            </a:r>
          </a:p>
          <a:p>
            <a:r>
              <a:rPr lang="en-US" dirty="0" smtClean="0"/>
              <a:t>Acknowledgements</a:t>
            </a:r>
          </a:p>
          <a:p>
            <a:r>
              <a:rPr lang="en-US" dirty="0" smtClean="0"/>
              <a:t>References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16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 your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Suggestions to get into a good ballpark range: </a:t>
            </a:r>
          </a:p>
          <a:p>
            <a:pPr lvl="1"/>
            <a:r>
              <a:rPr lang="en-US" dirty="0" smtClean="0"/>
              <a:t>Estimate a rate of about 100 words per minute (slow! - conversation occurs at about 300 words/minute)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statement you make will require an average of 12 words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concept will need to be supported by 3 - 4 statements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 Again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Laser pointer-work on this so you don’t make your audience dizzy!</a:t>
            </a:r>
          </a:p>
          <a:p>
            <a:endParaRPr lang="en-US" dirty="0" smtClean="0"/>
          </a:p>
          <a:p>
            <a:r>
              <a:rPr lang="en-US" dirty="0" smtClean="0"/>
              <a:t>Use of room for practice</a:t>
            </a:r>
          </a:p>
          <a:p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/>
              <a:t>Practice is the single most important factor contributing to a good presentation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8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651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Albertus (W1)</vt:lpstr>
      <vt:lpstr>Arial</vt:lpstr>
      <vt:lpstr>Bodoni MT Black</vt:lpstr>
      <vt:lpstr>Book Antiqua</vt:lpstr>
      <vt:lpstr>Calibri</vt:lpstr>
      <vt:lpstr>Matura MT Script Capitals</vt:lpstr>
      <vt:lpstr>Pristina</vt:lpstr>
      <vt:lpstr>Wingdings</vt:lpstr>
      <vt:lpstr>Wingdings 2</vt:lpstr>
      <vt:lpstr>Office Theme</vt:lpstr>
      <vt:lpstr>Secrets of a Good (or bad) Talk</vt:lpstr>
      <vt:lpstr>PowerPoint Presentation</vt:lpstr>
      <vt:lpstr>Who will be there</vt:lpstr>
      <vt:lpstr>Goals!!</vt:lpstr>
      <vt:lpstr>Timing is everything!</vt:lpstr>
      <vt:lpstr>Presentation outline</vt:lpstr>
      <vt:lpstr>Prepare your material carefully and logically</vt:lpstr>
      <vt:lpstr>Practice your talk</vt:lpstr>
      <vt:lpstr>Practice Again</vt:lpstr>
      <vt:lpstr>Polish your graphics</vt:lpstr>
      <vt:lpstr>PCR amplification of MutL</vt:lpstr>
      <vt:lpstr>Uhhhh………..not so good</vt:lpstr>
      <vt:lpstr>Don't put in too much material</vt:lpstr>
      <vt:lpstr>Have only a few conclusion points</vt:lpstr>
      <vt:lpstr>Use Time Wisely</vt:lpstr>
      <vt:lpstr>Talk to the audience not to the screen </vt:lpstr>
      <vt:lpstr>Avoid making distracting sounds and habits</vt:lpstr>
      <vt:lpstr>Constructive Criticism</vt:lpstr>
      <vt:lpstr>Oh no, the big day is here</vt:lpstr>
      <vt:lpstr>Alternatives to PP</vt:lpstr>
      <vt:lpstr>Other Links for Guidelines</vt:lpstr>
    </vt:vector>
  </TitlesOfParts>
  <Company>Viterbo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Podium</dc:creator>
  <cp:lastModifiedBy>Kirsten K Gabriel</cp:lastModifiedBy>
  <cp:revision>26</cp:revision>
  <dcterms:created xsi:type="dcterms:W3CDTF">2011-09-19T18:13:08Z</dcterms:created>
  <dcterms:modified xsi:type="dcterms:W3CDTF">2015-06-17T18:39:42Z</dcterms:modified>
</cp:coreProperties>
</file>