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1" r:id="rId9"/>
    <p:sldId id="265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240971"/>
          </a:xfrm>
        </p:spPr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2" y="3817259"/>
            <a:ext cx="8915399" cy="112628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It’s for the birds!!</a:t>
            </a:r>
            <a:endParaRPr lang="en-US" sz="2400" dirty="0"/>
          </a:p>
        </p:txBody>
      </p:sp>
      <p:pic>
        <p:nvPicPr>
          <p:cNvPr id="4" name="meadowlark_daniel-sim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17248" y="58820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5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Q&amp;A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Work time</a:t>
            </a:r>
          </a:p>
        </p:txBody>
      </p:sp>
    </p:spTree>
    <p:extLst>
      <p:ext uri="{BB962C8B-B14F-4D97-AF65-F5344CB8AC3E}">
        <p14:creationId xmlns:p14="http://schemas.microsoft.com/office/powerpoint/2010/main" val="35177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275" y="960120"/>
            <a:ext cx="8915399" cy="2656693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/>
              <a:t>WELCOME TO THE FLOCK!!!</a:t>
            </a:r>
            <a:endParaRPr lang="en-US" sz="8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646" y="3751762"/>
            <a:ext cx="4630108" cy="242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Assessment Coordinators Meeting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Materials and resources</a:t>
            </a:r>
          </a:p>
          <a:p>
            <a:r>
              <a:rPr lang="en-US" sz="2800" dirty="0" smtClean="0"/>
              <a:t>3 tips for spending less time in </a:t>
            </a:r>
            <a:r>
              <a:rPr lang="en-US" sz="2800" dirty="0" err="1" smtClean="0"/>
              <a:t>TracDat</a:t>
            </a:r>
            <a:endParaRPr lang="en-US" sz="2800" dirty="0"/>
          </a:p>
          <a:p>
            <a:r>
              <a:rPr lang="en-US" sz="2800" dirty="0" smtClean="0"/>
              <a:t>Other helpful tips</a:t>
            </a:r>
          </a:p>
          <a:p>
            <a:r>
              <a:rPr lang="en-US" sz="2800" dirty="0" smtClean="0"/>
              <a:t>Timeline for Fall</a:t>
            </a:r>
          </a:p>
          <a:p>
            <a:r>
              <a:rPr lang="en-US" sz="2800" dirty="0" smtClean="0"/>
              <a:t>Q&amp;A / </a:t>
            </a:r>
            <a:r>
              <a:rPr lang="en-US" sz="2800" dirty="0"/>
              <a:t>w</a:t>
            </a:r>
            <a:r>
              <a:rPr lang="en-US" sz="2800" dirty="0" smtClean="0"/>
              <a:t>ork time</a:t>
            </a:r>
          </a:p>
        </p:txBody>
      </p:sp>
    </p:spTree>
    <p:extLst>
      <p:ext uri="{BB962C8B-B14F-4D97-AF65-F5344CB8AC3E}">
        <p14:creationId xmlns:p14="http://schemas.microsoft.com/office/powerpoint/2010/main" val="8292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114" y="449938"/>
            <a:ext cx="8911687" cy="128089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Materials </a:t>
            </a:r>
            <a:r>
              <a:rPr lang="en-US" sz="4400" b="1" dirty="0" smtClean="0"/>
              <a:t>and </a:t>
            </a:r>
            <a:r>
              <a:rPr lang="en-US" sz="4400" b="1" dirty="0" smtClean="0"/>
              <a:t>resources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4963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Query report (handout)</a:t>
            </a:r>
          </a:p>
          <a:p>
            <a:pPr lvl="1"/>
            <a:r>
              <a:rPr lang="en-US" sz="2600" dirty="0"/>
              <a:t>L</a:t>
            </a:r>
            <a:r>
              <a:rPr lang="en-US" sz="2600" dirty="0" smtClean="0"/>
              <a:t>ast data entry date</a:t>
            </a:r>
          </a:p>
          <a:p>
            <a:pPr lvl="1"/>
            <a:r>
              <a:rPr lang="en-US" sz="2600" dirty="0"/>
              <a:t>L</a:t>
            </a:r>
            <a:r>
              <a:rPr lang="en-US" sz="2600" dirty="0" smtClean="0"/>
              <a:t>ast action date</a:t>
            </a:r>
          </a:p>
          <a:p>
            <a:pPr lvl="1"/>
            <a:r>
              <a:rPr lang="en-US" sz="2600" dirty="0"/>
              <a:t>L</a:t>
            </a:r>
            <a:r>
              <a:rPr lang="en-US" sz="2600" dirty="0" smtClean="0"/>
              <a:t>ast follow-up date</a:t>
            </a:r>
          </a:p>
          <a:p>
            <a:r>
              <a:rPr lang="en-US" sz="2800" dirty="0" smtClean="0"/>
              <a:t>User guides</a:t>
            </a:r>
            <a:endParaRPr lang="en-US" sz="2400" dirty="0"/>
          </a:p>
          <a:p>
            <a:r>
              <a:rPr lang="en-US" sz="2800" dirty="0" err="1" smtClean="0"/>
              <a:t>Viterbo’s</a:t>
            </a:r>
            <a:r>
              <a:rPr lang="en-US" sz="2800" dirty="0" smtClean="0"/>
              <a:t> assessment framework</a:t>
            </a:r>
          </a:p>
        </p:txBody>
      </p:sp>
    </p:spTree>
    <p:extLst>
      <p:ext uri="{BB962C8B-B14F-4D97-AF65-F5344CB8AC3E}">
        <p14:creationId xmlns:p14="http://schemas.microsoft.com/office/powerpoint/2010/main" val="32981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#1: Start with the 4-column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Print it out for the last 3 years</a:t>
            </a:r>
          </a:p>
          <a:p>
            <a:r>
              <a:rPr lang="en-US" sz="2800" dirty="0" smtClean="0"/>
              <a:t>Look for the best places to </a:t>
            </a:r>
            <a:r>
              <a:rPr lang="en-US" sz="2800" dirty="0" smtClean="0"/>
              <a:t>focus your work</a:t>
            </a:r>
            <a:endParaRPr lang="en-US" sz="2800" dirty="0" smtClean="0"/>
          </a:p>
          <a:p>
            <a:r>
              <a:rPr lang="en-US" sz="2800" dirty="0" smtClean="0"/>
              <a:t>Evaluate where you’ve been, and where you need to focus your </a:t>
            </a:r>
            <a:r>
              <a:rPr lang="en-US" sz="2800" dirty="0" smtClean="0"/>
              <a:t>attention currently and in the future</a:t>
            </a: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768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#2:  Build a strong nest!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834" y="1565365"/>
            <a:ext cx="8915400" cy="4665618"/>
          </a:xfrm>
        </p:spPr>
        <p:txBody>
          <a:bodyPr>
            <a:noAutofit/>
          </a:bodyPr>
          <a:lstStyle/>
          <a:p>
            <a:r>
              <a:rPr lang="en-US" sz="2400" dirty="0" smtClean="0"/>
              <a:t>Learning outcomes (in the Plan), along with supporting documents (assignment descriptions and the rubrics used to evaluate them)</a:t>
            </a:r>
          </a:p>
          <a:p>
            <a:pPr lvl="1"/>
            <a:r>
              <a:rPr lang="en-US" sz="2400" dirty="0" smtClean="0"/>
              <a:t>Results (in the Results section, nested under the learning outcomes) – include results Excel files (don’t identify students by name)</a:t>
            </a:r>
          </a:p>
          <a:p>
            <a:pPr lvl="2"/>
            <a:r>
              <a:rPr lang="en-US" sz="2400" dirty="0" smtClean="0"/>
              <a:t>Action (nested under the result – should have an action if the data didn’t meet a criterion)</a:t>
            </a:r>
          </a:p>
          <a:p>
            <a:pPr lvl="3"/>
            <a:r>
              <a:rPr lang="en-US" sz="2400" dirty="0" smtClean="0"/>
              <a:t>Follow-up (nested under the Action, usually a semester or a year later, after the action has been taken)</a:t>
            </a:r>
          </a:p>
        </p:txBody>
      </p:sp>
    </p:spTree>
    <p:extLst>
      <p:ext uri="{BB962C8B-B14F-4D97-AF65-F5344CB8AC3E}">
        <p14:creationId xmlns:p14="http://schemas.microsoft.com/office/powerpoint/2010/main" val="38819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#3:  Be a parrot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When you want to keep repeating common language, put that language into a Word doc, copy and paste from it when entering results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382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helpful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84663"/>
            <a:ext cx="8915400" cy="513805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Why do birds fly south in the winter?  </a:t>
            </a:r>
          </a:p>
          <a:p>
            <a:pPr lvl="1"/>
            <a:r>
              <a:rPr lang="en-US" sz="2000" dirty="0" smtClean="0"/>
              <a:t>Because it would be a really long walk!</a:t>
            </a:r>
          </a:p>
          <a:p>
            <a:pPr lvl="1"/>
            <a:r>
              <a:rPr lang="en-US" sz="2000" dirty="0" smtClean="0"/>
              <a:t>Use your wings! APAC reviews occur every 5 years – Use the analysis in your Program Review</a:t>
            </a:r>
          </a:p>
          <a:p>
            <a:pPr lvl="1"/>
            <a:r>
              <a:rPr lang="en-US" sz="2000" dirty="0" smtClean="0"/>
              <a:t>Verify there’s been improvement since your last APAC review</a:t>
            </a:r>
          </a:p>
          <a:p>
            <a:r>
              <a:rPr lang="en-US" sz="2400" dirty="0" smtClean="0"/>
              <a:t>Birds of a feather flock together</a:t>
            </a:r>
          </a:p>
          <a:p>
            <a:pPr lvl="1"/>
            <a:r>
              <a:rPr lang="en-US" sz="2000" dirty="0" smtClean="0"/>
              <a:t>Use the Assessment office for help!</a:t>
            </a:r>
          </a:p>
          <a:p>
            <a:r>
              <a:rPr lang="en-US" sz="2400" dirty="0" smtClean="0"/>
              <a:t>Don’t put all your eggs in one basket</a:t>
            </a:r>
          </a:p>
          <a:p>
            <a:pPr lvl="1"/>
            <a:r>
              <a:rPr lang="en-US" sz="2000" dirty="0" smtClean="0"/>
              <a:t>3 to 8 measurable learning outcomes</a:t>
            </a:r>
          </a:p>
          <a:p>
            <a:pPr lvl="1"/>
            <a:r>
              <a:rPr lang="en-US" sz="2000" dirty="0" smtClean="0"/>
              <a:t>Rotate the evaluation of these on some schedule (don’t try to do it all every year)</a:t>
            </a:r>
          </a:p>
          <a:p>
            <a:pPr lvl="1"/>
            <a:r>
              <a:rPr lang="en-US" sz="2000" dirty="0" smtClean="0"/>
              <a:t>At least 2 direct measures for each outcome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8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26016"/>
          </a:xfrm>
        </p:spPr>
        <p:txBody>
          <a:bodyPr/>
          <a:lstStyle/>
          <a:p>
            <a:r>
              <a:rPr lang="en-US" dirty="0" smtClean="0"/>
              <a:t>Timeline for Fall 2018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Now: Enter results from 2017-2018; Check the 4-column report for results (with assignment descriptions and rubrics) / actions / and follow-up</a:t>
            </a:r>
          </a:p>
          <a:p>
            <a:r>
              <a:rPr lang="en-US" dirty="0" smtClean="0"/>
              <a:t>In-service week and 1</a:t>
            </a:r>
            <a:r>
              <a:rPr lang="en-US" baseline="30000" dirty="0" smtClean="0"/>
              <a:t>st</a:t>
            </a:r>
            <a:r>
              <a:rPr lang="en-US" dirty="0" smtClean="0"/>
              <a:t> 2 weeks of September:  Meet with faculty in your program to discuss the results and make curricular change suggestions</a:t>
            </a:r>
          </a:p>
          <a:p>
            <a:r>
              <a:rPr lang="en-US" dirty="0" smtClean="0"/>
              <a:t>Assessment summary reports due:  September 14</a:t>
            </a:r>
            <a:r>
              <a:rPr lang="en-US" baseline="30000" dirty="0" smtClean="0"/>
              <a:t>th</a:t>
            </a:r>
            <a:r>
              <a:rPr lang="en-US" dirty="0" smtClean="0"/>
              <a:t> – there will not be space for extensions</a:t>
            </a:r>
          </a:p>
          <a:p>
            <a:r>
              <a:rPr lang="en-US" dirty="0" smtClean="0"/>
              <a:t>September 30</a:t>
            </a:r>
            <a:r>
              <a:rPr lang="en-US" baseline="30000" dirty="0" smtClean="0"/>
              <a:t>th</a:t>
            </a:r>
            <a:r>
              <a:rPr lang="en-US" dirty="0" smtClean="0"/>
              <a:t> – University-wide assessment reports will be completed and provided to our peer evaluators</a:t>
            </a:r>
          </a:p>
          <a:p>
            <a:r>
              <a:rPr lang="en-US" dirty="0" smtClean="0"/>
              <a:t>October 29-30 – HLC Peer Evaluators on campus</a:t>
            </a:r>
          </a:p>
          <a:p>
            <a:r>
              <a:rPr lang="en-US" dirty="0" smtClean="0"/>
              <a:t>November – Catalog changes due to deans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252</TotalTime>
  <Words>430</Words>
  <Application>Microsoft Office PowerPoint</Application>
  <PresentationFormat>Widescreen</PresentationFormat>
  <Paragraphs>48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Wisp</vt:lpstr>
      <vt:lpstr>Assessment</vt:lpstr>
      <vt:lpstr>WELCOME TO THE FLOCK!!!</vt:lpstr>
      <vt:lpstr>Assessment Coordinators Meeting Agenda</vt:lpstr>
      <vt:lpstr> Materials and resources</vt:lpstr>
      <vt:lpstr>Tip #1: Start with the 4-column report</vt:lpstr>
      <vt:lpstr>Tip #2:  Build a strong nest!</vt:lpstr>
      <vt:lpstr>Tip #3:  Be a parrot</vt:lpstr>
      <vt:lpstr>Other helpful tips</vt:lpstr>
      <vt:lpstr>Timeline for Fall 2018</vt:lpstr>
      <vt:lpstr>PowerPoint Presentation</vt:lpstr>
    </vt:vector>
  </TitlesOfParts>
  <Company>Viterbo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</dc:title>
  <dc:creator>Alissa L Oelfke</dc:creator>
  <cp:lastModifiedBy>Alissa Oelfke</cp:lastModifiedBy>
  <cp:revision>13</cp:revision>
  <dcterms:created xsi:type="dcterms:W3CDTF">2018-05-17T02:18:07Z</dcterms:created>
  <dcterms:modified xsi:type="dcterms:W3CDTF">2018-05-18T08:05:09Z</dcterms:modified>
</cp:coreProperties>
</file>